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2"/>
  </p:notesMasterIdLst>
  <p:sldIdLst>
    <p:sldId id="256" r:id="rId2"/>
    <p:sldId id="261" r:id="rId3"/>
    <p:sldId id="272" r:id="rId4"/>
    <p:sldId id="262" r:id="rId5"/>
    <p:sldId id="298" r:id="rId6"/>
    <p:sldId id="299" r:id="rId7"/>
    <p:sldId id="306" r:id="rId8"/>
    <p:sldId id="294" r:id="rId9"/>
    <p:sldId id="304" r:id="rId10"/>
    <p:sldId id="301" r:id="rId11"/>
    <p:sldId id="296" r:id="rId12"/>
    <p:sldId id="302" r:id="rId13"/>
    <p:sldId id="295" r:id="rId14"/>
    <p:sldId id="305" r:id="rId15"/>
    <p:sldId id="303" r:id="rId16"/>
    <p:sldId id="307" r:id="rId17"/>
    <p:sldId id="297"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65" r:id="rId40"/>
    <p:sldId id="267" r:id="rId41"/>
    <p:sldId id="263" r:id="rId42"/>
    <p:sldId id="268" r:id="rId43"/>
    <p:sldId id="264" r:id="rId44"/>
    <p:sldId id="269" r:id="rId45"/>
    <p:sldId id="270" r:id="rId46"/>
    <p:sldId id="308" r:id="rId47"/>
    <p:sldId id="310" r:id="rId48"/>
    <p:sldId id="311" r:id="rId49"/>
    <p:sldId id="312" r:id="rId50"/>
    <p:sldId id="309" r:id="rId51"/>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55" d="100"/>
          <a:sy n="155" d="100"/>
        </p:scale>
        <p:origin x="1974" y="138"/>
      </p:cViewPr>
      <p:guideLst>
        <p:guide orient="horz" pos="2160"/>
        <p:guide pos="28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BCC87C-E94B-427B-BDE8-57E20C77FA8F}" type="datetimeFigureOut">
              <a:rPr lang="zh-TW" altLang="en-US" smtClean="0"/>
              <a:t>2023/4/14</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7A6092-3CE3-4A6A-A16A-7BE374F531D7}" type="slidenum">
              <a:rPr lang="zh-TW" altLang="en-US" smtClean="0"/>
              <a:t>‹#›</a:t>
            </a:fld>
            <a:endParaRPr lang="zh-TW" altLang="en-US"/>
          </a:p>
        </p:txBody>
      </p:sp>
    </p:spTree>
    <p:extLst>
      <p:ext uri="{BB962C8B-B14F-4D97-AF65-F5344CB8AC3E}">
        <p14:creationId xmlns:p14="http://schemas.microsoft.com/office/powerpoint/2010/main" val="352274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135C0E56-0770-4F7A-BFB7-998D33463B47}" type="datetime1">
              <a:rPr lang="zh-TW" altLang="en-US" smtClean="0"/>
              <a:t>2023/4/14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3042713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6FB9E6EA-1DD9-4ECB-B0AE-ECDD55DCB7B9}" type="datetime1">
              <a:rPr lang="zh-TW" altLang="en-US" smtClean="0"/>
              <a:t>2023/4/14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345217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FE8F5665-C384-440C-BFB6-51D86C626037}" type="datetime1">
              <a:rPr lang="zh-TW" altLang="en-US" smtClean="0"/>
              <a:t>2023/4/14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16713555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8502DA0-AD30-47EB-B195-5C19D0E6B62A}" type="datetime1">
              <a:rPr lang="zh-TW" altLang="en-US" smtClean="0"/>
              <a:t>2023/4/14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3638041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B447BD80-48ED-4F1B-B6A6-F0D5712798D6}" type="datetime1">
              <a:rPr lang="zh-TW" altLang="en-US" smtClean="0"/>
              <a:t>2023/4/14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1518654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DF896B3B-293F-4338-8229-055E4138175A}" type="datetime1">
              <a:rPr lang="zh-TW" altLang="en-US" smtClean="0"/>
              <a:t>2023/4/14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1546082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3E687371-512A-4390-B7C9-E3B17AAB9EB0}" type="datetime1">
              <a:rPr lang="zh-TW" altLang="en-US" smtClean="0"/>
              <a:t>2023/4/14</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2014241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E650AD65-CF34-404B-9B94-6ACDE9F4B97A}" type="datetime1">
              <a:rPr lang="zh-TW" altLang="en-US" smtClean="0"/>
              <a:t>2023/4/14</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2374681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68C35C1-672E-4467-A1FF-9852BDF79299}" type="datetime1">
              <a:rPr lang="zh-TW" altLang="en-US" smtClean="0"/>
              <a:t>2023/4/14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2561069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EAA22739-838B-489F-B5B3-FA79B8FFD0D1}" type="datetime1">
              <a:rPr lang="zh-TW" altLang="en-US" smtClean="0"/>
              <a:t>2023/4/14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4007964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982F3B56-3BAD-4F76-A72D-E4CF54CEF9AD}" type="datetime1">
              <a:rPr lang="zh-TW" altLang="en-US" smtClean="0"/>
              <a:t>2023/4/14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1431027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l="-3000" r="-3000"/>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73B2AE-69AA-4419-9AD0-C82EF03EFA48}" type="datetime1">
              <a:rPr lang="zh-TW" altLang="en-US" smtClean="0"/>
              <a:t>2023/4/14</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2734940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arxiv.org/abs/1905.05055" TargetMode="External"/><Relationship Id="rId2" Type="http://schemas.openxmlformats.org/officeDocument/2006/relationships/hyperlink" Target="https://arxiv.org/abs/1908.03673"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6.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hyperlink" Target="https://www.tensorflow.org/tutorials/keras/classification"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11" name="矩形 10"/>
          <p:cNvSpPr/>
          <p:nvPr/>
        </p:nvSpPr>
        <p:spPr>
          <a:xfrm>
            <a:off x="824997" y="3338898"/>
            <a:ext cx="7518212" cy="646331"/>
          </a:xfrm>
          <a:prstGeom prst="rect">
            <a:avLst/>
          </a:prstGeom>
        </p:spPr>
        <p:txBody>
          <a:bodyPr wrap="none">
            <a:spAutoFit/>
          </a:bodyPr>
          <a:lstStyle/>
          <a:p>
            <a:r>
              <a:rPr lang="en-US" altLang="zh-TW" sz="3600" dirty="0" smtClean="0"/>
              <a:t>Computer vision and Image Processing </a:t>
            </a:r>
            <a:endParaRPr lang="zh-TW" altLang="en-US" sz="3600" dirty="0"/>
          </a:p>
        </p:txBody>
      </p:sp>
    </p:spTree>
    <p:extLst>
      <p:ext uri="{BB962C8B-B14F-4D97-AF65-F5344CB8AC3E}">
        <p14:creationId xmlns:p14="http://schemas.microsoft.com/office/powerpoint/2010/main" val="8581355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t>10</a:t>
            </a:fld>
            <a:endParaRPr lang="zh-TW" altLang="en-US"/>
          </a:p>
        </p:txBody>
      </p:sp>
      <p:sp>
        <p:nvSpPr>
          <p:cNvPr id="3" name="矩形 2"/>
          <p:cNvSpPr/>
          <p:nvPr/>
        </p:nvSpPr>
        <p:spPr>
          <a:xfrm>
            <a:off x="0" y="4005064"/>
            <a:ext cx="9144000" cy="108012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err="1" smtClean="0"/>
              <a:t>Scikit</a:t>
            </a:r>
            <a:r>
              <a:rPr lang="en-US" altLang="zh-TW" sz="4800" dirty="0" smtClean="0"/>
              <a:t>-image     </a:t>
            </a:r>
            <a:r>
              <a:rPr lang="en-US" altLang="zh-TW" sz="4800" dirty="0" err="1" smtClean="0"/>
              <a:t>skimage</a:t>
            </a:r>
            <a:endParaRPr lang="zh-TW" altLang="en-US" sz="4800" dirty="0"/>
          </a:p>
        </p:txBody>
      </p:sp>
      <p:sp>
        <p:nvSpPr>
          <p:cNvPr id="4" name="矩形 3"/>
          <p:cNvSpPr/>
          <p:nvPr/>
        </p:nvSpPr>
        <p:spPr>
          <a:xfrm>
            <a:off x="1691680" y="5229200"/>
            <a:ext cx="6336704" cy="461665"/>
          </a:xfrm>
          <a:prstGeom prst="rect">
            <a:avLst/>
          </a:prstGeom>
        </p:spPr>
        <p:txBody>
          <a:bodyPr wrap="square">
            <a:spAutoFit/>
          </a:bodyPr>
          <a:lstStyle/>
          <a:p>
            <a:r>
              <a:rPr lang="en-US" altLang="zh-TW" sz="2400" dirty="0"/>
              <a:t>https://scikit-image.org/</a:t>
            </a:r>
            <a:endParaRPr lang="zh-TW" altLang="en-US" sz="2400" dirty="0"/>
          </a:p>
        </p:txBody>
      </p:sp>
      <p:pic>
        <p:nvPicPr>
          <p:cNvPr id="5" name="圖片 4"/>
          <p:cNvPicPr>
            <a:picLocks noChangeAspect="1"/>
          </p:cNvPicPr>
          <p:nvPr/>
        </p:nvPicPr>
        <p:blipFill>
          <a:blip r:embed="rId2"/>
          <a:stretch>
            <a:fillRect/>
          </a:stretch>
        </p:blipFill>
        <p:spPr>
          <a:xfrm>
            <a:off x="395536" y="2457763"/>
            <a:ext cx="5240929" cy="1296144"/>
          </a:xfrm>
          <a:prstGeom prst="rect">
            <a:avLst/>
          </a:prstGeom>
        </p:spPr>
      </p:pic>
      <p:sp>
        <p:nvSpPr>
          <p:cNvPr id="6" name="矩形 5"/>
          <p:cNvSpPr/>
          <p:nvPr/>
        </p:nvSpPr>
        <p:spPr>
          <a:xfrm>
            <a:off x="1691680" y="5831797"/>
            <a:ext cx="6995120" cy="461665"/>
          </a:xfrm>
          <a:prstGeom prst="rect">
            <a:avLst/>
          </a:prstGeom>
        </p:spPr>
        <p:txBody>
          <a:bodyPr wrap="square">
            <a:spAutoFit/>
          </a:bodyPr>
          <a:lstStyle/>
          <a:p>
            <a:r>
              <a:rPr lang="en-US" altLang="zh-TW" sz="2400" dirty="0"/>
              <a:t>https://scikit-image.org/docs/dev/auto_examples/</a:t>
            </a:r>
            <a:endParaRPr lang="zh-TW" altLang="en-US" sz="2400" dirty="0"/>
          </a:p>
        </p:txBody>
      </p:sp>
      <p:sp>
        <p:nvSpPr>
          <p:cNvPr id="7" name="矩形 6"/>
          <p:cNvSpPr/>
          <p:nvPr/>
        </p:nvSpPr>
        <p:spPr>
          <a:xfrm>
            <a:off x="1736812" y="3525507"/>
            <a:ext cx="5670376" cy="369332"/>
          </a:xfrm>
          <a:prstGeom prst="rect">
            <a:avLst/>
          </a:prstGeom>
        </p:spPr>
        <p:txBody>
          <a:bodyPr wrap="square">
            <a:spAutoFit/>
          </a:bodyPr>
          <a:lstStyle/>
          <a:p>
            <a:r>
              <a:rPr lang="en-US" altLang="zh-TW"/>
              <a:t>https://scikit-image.org/docs/stable/user_guide</a:t>
            </a:r>
            <a:endParaRPr lang="zh-TW" altLang="en-US" dirty="0"/>
          </a:p>
        </p:txBody>
      </p:sp>
    </p:spTree>
    <p:extLst>
      <p:ext uri="{BB962C8B-B14F-4D97-AF65-F5344CB8AC3E}">
        <p14:creationId xmlns:p14="http://schemas.microsoft.com/office/powerpoint/2010/main" val="1706896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t>11</a:t>
            </a:fld>
            <a:endParaRPr lang="zh-TW" altLang="en-US"/>
          </a:p>
        </p:txBody>
      </p:sp>
      <p:sp>
        <p:nvSpPr>
          <p:cNvPr id="3" name="矩形 2"/>
          <p:cNvSpPr/>
          <p:nvPr/>
        </p:nvSpPr>
        <p:spPr>
          <a:xfrm>
            <a:off x="1536304" y="3773938"/>
            <a:ext cx="5016896" cy="2062103"/>
          </a:xfrm>
          <a:prstGeom prst="rect">
            <a:avLst/>
          </a:prstGeom>
        </p:spPr>
        <p:txBody>
          <a:bodyPr wrap="square">
            <a:spAutoFit/>
          </a:bodyPr>
          <a:lstStyle/>
          <a:p>
            <a:r>
              <a:rPr lang="en-US" altLang="zh-TW" sz="3200" dirty="0"/>
              <a:t>from </a:t>
            </a:r>
            <a:r>
              <a:rPr lang="en-US" altLang="zh-TW" sz="3200" dirty="0" err="1"/>
              <a:t>skimage</a:t>
            </a:r>
            <a:r>
              <a:rPr lang="en-US" altLang="zh-TW" sz="3200" dirty="0"/>
              <a:t> import </a:t>
            </a:r>
            <a:r>
              <a:rPr lang="en-US" altLang="zh-TW" sz="3200" dirty="0" err="1" smtClean="0"/>
              <a:t>io</a:t>
            </a:r>
            <a:endParaRPr lang="en-US" altLang="zh-TW" sz="3200" dirty="0" smtClean="0"/>
          </a:p>
          <a:p>
            <a:endParaRPr lang="en-US" altLang="zh-TW" sz="3200" dirty="0"/>
          </a:p>
          <a:p>
            <a:r>
              <a:rPr lang="en-US" altLang="zh-TW" sz="3200" dirty="0" err="1"/>
              <a:t>io.imshow</a:t>
            </a:r>
            <a:r>
              <a:rPr lang="en-US" altLang="zh-TW" sz="3200" dirty="0"/>
              <a:t>('monalisa.jpg')</a:t>
            </a:r>
          </a:p>
          <a:p>
            <a:r>
              <a:rPr lang="en-US" altLang="zh-TW" sz="3200" dirty="0" err="1"/>
              <a:t>io.show</a:t>
            </a:r>
            <a:r>
              <a:rPr lang="en-US" altLang="zh-TW" sz="3200" dirty="0"/>
              <a:t>()</a:t>
            </a:r>
            <a:endParaRPr lang="zh-TW" altLang="en-US" sz="3200" dirty="0"/>
          </a:p>
        </p:txBody>
      </p:sp>
      <p:sp>
        <p:nvSpPr>
          <p:cNvPr id="4" name="矩形 3"/>
          <p:cNvSpPr/>
          <p:nvPr/>
        </p:nvSpPr>
        <p:spPr>
          <a:xfrm>
            <a:off x="748476" y="1340768"/>
            <a:ext cx="8046640" cy="523220"/>
          </a:xfrm>
          <a:prstGeom prst="rect">
            <a:avLst/>
          </a:prstGeom>
        </p:spPr>
        <p:txBody>
          <a:bodyPr wrap="square">
            <a:spAutoFit/>
          </a:bodyPr>
          <a:lstStyle/>
          <a:p>
            <a:r>
              <a:rPr lang="en-US" altLang="zh-TW" sz="2800" dirty="0"/>
              <a:t>!</a:t>
            </a:r>
            <a:r>
              <a:rPr lang="en-US" altLang="zh-TW" sz="2800" dirty="0" err="1" smtClean="0"/>
              <a:t>wget</a:t>
            </a:r>
            <a:r>
              <a:rPr lang="en-US" altLang="zh-TW" sz="2800" dirty="0" smtClean="0"/>
              <a:t> monalisa.jpg</a:t>
            </a:r>
            <a:endParaRPr lang="zh-TW" altLang="en-US" sz="2800" dirty="0"/>
          </a:p>
        </p:txBody>
      </p:sp>
      <p:sp>
        <p:nvSpPr>
          <p:cNvPr id="5" name="矩形 4"/>
          <p:cNvSpPr/>
          <p:nvPr/>
        </p:nvSpPr>
        <p:spPr>
          <a:xfrm>
            <a:off x="611560" y="493515"/>
            <a:ext cx="2031325" cy="646331"/>
          </a:xfrm>
          <a:prstGeom prst="rect">
            <a:avLst/>
          </a:prstGeom>
        </p:spPr>
        <p:txBody>
          <a:bodyPr wrap="none">
            <a:spAutoFit/>
          </a:bodyPr>
          <a:lstStyle/>
          <a:p>
            <a:r>
              <a:rPr lang="zh-TW" altLang="en-US" sz="3600" b="1" dirty="0" smtClean="0">
                <a:effectLst>
                  <a:outerShdw blurRad="38100" dist="38100" dir="2700000" algn="tl">
                    <a:srgbClr val="000000">
                      <a:alpha val="43137"/>
                    </a:srgbClr>
                  </a:outerShdw>
                </a:effectLst>
              </a:rPr>
              <a:t>載入圖片</a:t>
            </a:r>
            <a:endParaRPr lang="en-US" altLang="zh-TW" sz="3600" b="1" dirty="0">
              <a:effectLst>
                <a:outerShdw blurRad="38100" dist="38100" dir="2700000" algn="tl">
                  <a:srgbClr val="000000">
                    <a:alpha val="43137"/>
                  </a:srgbClr>
                </a:outerShdw>
              </a:effectLst>
            </a:endParaRPr>
          </a:p>
        </p:txBody>
      </p:sp>
      <p:sp>
        <p:nvSpPr>
          <p:cNvPr id="6" name="矩形 5"/>
          <p:cNvSpPr/>
          <p:nvPr/>
        </p:nvSpPr>
        <p:spPr>
          <a:xfrm>
            <a:off x="539552" y="2926685"/>
            <a:ext cx="2031325" cy="646331"/>
          </a:xfrm>
          <a:prstGeom prst="rect">
            <a:avLst/>
          </a:prstGeom>
        </p:spPr>
        <p:txBody>
          <a:bodyPr wrap="none">
            <a:spAutoFit/>
          </a:bodyPr>
          <a:lstStyle/>
          <a:p>
            <a:r>
              <a:rPr lang="zh-TW" altLang="en-US" sz="3600" b="1" dirty="0" smtClean="0">
                <a:effectLst>
                  <a:outerShdw blurRad="38100" dist="38100" dir="2700000" algn="tl">
                    <a:srgbClr val="000000">
                      <a:alpha val="43137"/>
                    </a:srgbClr>
                  </a:outerShdw>
                </a:effectLst>
              </a:rPr>
              <a:t>顯示圖片</a:t>
            </a:r>
            <a:endParaRPr lang="en-US" altLang="zh-TW"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998647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t>12</a:t>
            </a:fld>
            <a:endParaRPr lang="zh-TW" altLang="en-US"/>
          </a:p>
        </p:txBody>
      </p:sp>
      <p:sp>
        <p:nvSpPr>
          <p:cNvPr id="3" name="矩形 2"/>
          <p:cNvSpPr/>
          <p:nvPr/>
        </p:nvSpPr>
        <p:spPr>
          <a:xfrm>
            <a:off x="179512" y="476672"/>
            <a:ext cx="8280920" cy="2677656"/>
          </a:xfrm>
          <a:prstGeom prst="rect">
            <a:avLst/>
          </a:prstGeom>
        </p:spPr>
        <p:txBody>
          <a:bodyPr wrap="square">
            <a:spAutoFit/>
          </a:bodyPr>
          <a:lstStyle/>
          <a:p>
            <a:r>
              <a:rPr lang="en-US" altLang="zh-TW" sz="2800" b="1" dirty="0">
                <a:solidFill>
                  <a:srgbClr val="FF0000"/>
                </a:solidFill>
                <a:effectLst>
                  <a:outerShdw blurRad="38100" dist="38100" dir="2700000" algn="tl">
                    <a:srgbClr val="000000">
                      <a:alpha val="43137"/>
                    </a:srgbClr>
                  </a:outerShdw>
                </a:effectLst>
                <a:latin typeface="Courier New" panose="02070309020205020404" pitchFamily="49" charset="0"/>
              </a:rPr>
              <a:t>from </a:t>
            </a:r>
            <a:r>
              <a:rPr lang="en-US" altLang="zh-TW" sz="2800" b="1" dirty="0" err="1">
                <a:solidFill>
                  <a:srgbClr val="FF0000"/>
                </a:solidFill>
                <a:effectLst>
                  <a:outerShdw blurRad="38100" dist="38100" dir="2700000" algn="tl">
                    <a:srgbClr val="000000">
                      <a:alpha val="43137"/>
                    </a:srgbClr>
                  </a:outerShdw>
                </a:effectLst>
                <a:latin typeface="Courier New" panose="02070309020205020404" pitchFamily="49" charset="0"/>
              </a:rPr>
              <a:t>skimage</a:t>
            </a:r>
            <a:r>
              <a:rPr lang="en-US" altLang="zh-TW" sz="2800" b="1" dirty="0">
                <a:solidFill>
                  <a:srgbClr val="FF0000"/>
                </a:solidFill>
                <a:effectLst>
                  <a:outerShdw blurRad="38100" dist="38100" dir="2700000" algn="tl">
                    <a:srgbClr val="000000">
                      <a:alpha val="43137"/>
                    </a:srgbClr>
                  </a:outerShdw>
                </a:effectLst>
                <a:latin typeface="Courier New" panose="02070309020205020404" pitchFamily="49" charset="0"/>
              </a:rPr>
              <a:t> import data, </a:t>
            </a:r>
            <a:r>
              <a:rPr lang="en-US" altLang="zh-TW" sz="2800" b="1" dirty="0" err="1" smtClean="0">
                <a:solidFill>
                  <a:srgbClr val="FF0000"/>
                </a:solidFill>
                <a:effectLst>
                  <a:outerShdw blurRad="38100" dist="38100" dir="2700000" algn="tl">
                    <a:srgbClr val="000000">
                      <a:alpha val="43137"/>
                    </a:srgbClr>
                  </a:outerShdw>
                </a:effectLst>
                <a:latin typeface="Courier New" panose="02070309020205020404" pitchFamily="49" charset="0"/>
              </a:rPr>
              <a:t>io</a:t>
            </a:r>
            <a:endParaRPr lang="en-US" altLang="zh-TW" sz="2800" b="1" dirty="0">
              <a:solidFill>
                <a:srgbClr val="FF0000"/>
              </a:solidFill>
              <a:effectLst>
                <a:outerShdw blurRad="38100" dist="38100" dir="2700000" algn="tl">
                  <a:srgbClr val="000000">
                    <a:alpha val="43137"/>
                  </a:srgbClr>
                </a:outerShdw>
              </a:effectLst>
              <a:latin typeface="Courier New" panose="02070309020205020404" pitchFamily="49" charset="0"/>
            </a:endParaRPr>
          </a:p>
          <a:p>
            <a:r>
              <a:rPr lang="en-US" altLang="zh-TW" sz="2800" b="1" dirty="0">
                <a:effectLst>
                  <a:outerShdw blurRad="38100" dist="38100" dir="2700000" algn="tl">
                    <a:srgbClr val="000000">
                      <a:alpha val="43137"/>
                    </a:srgbClr>
                  </a:outerShdw>
                </a:effectLst>
                <a:latin typeface="Courier New" panose="02070309020205020404" pitchFamily="49" charset="0"/>
              </a:rPr>
              <a:t/>
            </a:r>
            <a:br>
              <a:rPr lang="en-US" altLang="zh-TW" sz="2800" b="1" dirty="0">
                <a:effectLst>
                  <a:outerShdw blurRad="38100" dist="38100" dir="2700000" algn="tl">
                    <a:srgbClr val="000000">
                      <a:alpha val="43137"/>
                    </a:srgbClr>
                  </a:outerShdw>
                </a:effectLst>
                <a:latin typeface="Courier New" panose="02070309020205020404" pitchFamily="49" charset="0"/>
              </a:rPr>
            </a:br>
            <a:r>
              <a:rPr lang="en-US" altLang="zh-TW" sz="2800" b="1" dirty="0">
                <a:effectLst>
                  <a:outerShdw blurRad="38100" dist="38100" dir="2700000" algn="tl">
                    <a:srgbClr val="000000">
                      <a:alpha val="43137"/>
                    </a:srgbClr>
                  </a:outerShdw>
                </a:effectLst>
                <a:latin typeface="Courier New" panose="02070309020205020404" pitchFamily="49" charset="0"/>
              </a:rPr>
              <a:t>image = </a:t>
            </a:r>
            <a:r>
              <a:rPr lang="en-US" altLang="zh-TW" sz="2800" b="1" dirty="0" err="1">
                <a:effectLst>
                  <a:outerShdw blurRad="38100" dist="38100" dir="2700000" algn="tl">
                    <a:srgbClr val="000000">
                      <a:alpha val="43137"/>
                    </a:srgbClr>
                  </a:outerShdw>
                </a:effectLst>
                <a:latin typeface="Courier New" panose="02070309020205020404" pitchFamily="49" charset="0"/>
              </a:rPr>
              <a:t>data.coins</a:t>
            </a:r>
            <a:r>
              <a:rPr lang="en-US" altLang="zh-TW" sz="2800" b="1" dirty="0">
                <a:effectLst>
                  <a:outerShdw blurRad="38100" dist="38100" dir="2700000" algn="tl">
                    <a:srgbClr val="000000">
                      <a:alpha val="43137"/>
                    </a:srgbClr>
                  </a:outerShdw>
                </a:effectLst>
                <a:latin typeface="Courier New" panose="02070309020205020404" pitchFamily="49" charset="0"/>
              </a:rPr>
              <a:t>()</a:t>
            </a:r>
          </a:p>
          <a:p>
            <a:endParaRPr lang="en-US" altLang="zh-TW" sz="2800" b="1" dirty="0">
              <a:effectLst>
                <a:outerShdw blurRad="38100" dist="38100" dir="2700000" algn="tl">
                  <a:srgbClr val="000000">
                    <a:alpha val="43137"/>
                  </a:srgbClr>
                </a:outerShdw>
              </a:effectLst>
              <a:latin typeface="Courier New" panose="02070309020205020404" pitchFamily="49" charset="0"/>
            </a:endParaRPr>
          </a:p>
          <a:p>
            <a:r>
              <a:rPr lang="en-US" altLang="zh-TW" sz="2800" b="1" dirty="0" err="1" smtClean="0">
                <a:solidFill>
                  <a:srgbClr val="FF0000"/>
                </a:solidFill>
                <a:effectLst>
                  <a:outerShdw blurRad="38100" dist="38100" dir="2700000" algn="tl">
                    <a:srgbClr val="000000">
                      <a:alpha val="43137"/>
                    </a:srgbClr>
                  </a:outerShdw>
                </a:effectLst>
                <a:latin typeface="Courier New" panose="02070309020205020404" pitchFamily="49" charset="0"/>
              </a:rPr>
              <a:t>io.imshow</a:t>
            </a:r>
            <a:r>
              <a:rPr lang="en-US" altLang="zh-TW" sz="2800" b="1" dirty="0" smtClean="0">
                <a:solidFill>
                  <a:srgbClr val="FF0000"/>
                </a:solidFill>
                <a:effectLst>
                  <a:outerShdw blurRad="38100" dist="38100" dir="2700000" algn="tl">
                    <a:srgbClr val="000000">
                      <a:alpha val="43137"/>
                    </a:srgbClr>
                  </a:outerShdw>
                </a:effectLst>
                <a:latin typeface="Courier New" panose="02070309020205020404" pitchFamily="49" charset="0"/>
              </a:rPr>
              <a:t>(image)</a:t>
            </a:r>
            <a:endParaRPr lang="en-US" altLang="zh-TW" sz="2800" b="1" dirty="0">
              <a:solidFill>
                <a:srgbClr val="FF0000"/>
              </a:solidFill>
              <a:effectLst>
                <a:outerShdw blurRad="38100" dist="38100" dir="2700000" algn="tl">
                  <a:srgbClr val="000000">
                    <a:alpha val="43137"/>
                  </a:srgbClr>
                </a:outerShdw>
              </a:effectLst>
              <a:latin typeface="Courier New" panose="02070309020205020404" pitchFamily="49" charset="0"/>
            </a:endParaRPr>
          </a:p>
          <a:p>
            <a:r>
              <a:rPr lang="en-US" altLang="zh-TW" sz="2800" b="1" dirty="0" err="1">
                <a:solidFill>
                  <a:srgbClr val="FF0000"/>
                </a:solidFill>
                <a:effectLst>
                  <a:outerShdw blurRad="38100" dist="38100" dir="2700000" algn="tl">
                    <a:srgbClr val="000000">
                      <a:alpha val="43137"/>
                    </a:srgbClr>
                  </a:outerShdw>
                </a:effectLst>
                <a:latin typeface="Courier New" panose="02070309020205020404" pitchFamily="49" charset="0"/>
              </a:rPr>
              <a:t>io.show</a:t>
            </a:r>
            <a:r>
              <a:rPr lang="en-US" altLang="zh-TW" sz="2800" b="1" dirty="0">
                <a:solidFill>
                  <a:srgbClr val="FF0000"/>
                </a:solidFill>
                <a:effectLst>
                  <a:outerShdw blurRad="38100" dist="38100" dir="2700000" algn="tl">
                    <a:srgbClr val="000000">
                      <a:alpha val="43137"/>
                    </a:srgbClr>
                  </a:outerShdw>
                </a:effectLst>
                <a:latin typeface="Courier New" panose="02070309020205020404" pitchFamily="49" charset="0"/>
              </a:rPr>
              <a:t>()</a:t>
            </a:r>
          </a:p>
        </p:txBody>
      </p:sp>
      <p:pic>
        <p:nvPicPr>
          <p:cNvPr id="5" name="圖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96343" y="2420888"/>
            <a:ext cx="4752528" cy="3791190"/>
          </a:xfrm>
          <a:prstGeom prst="rect">
            <a:avLst/>
          </a:prstGeom>
        </p:spPr>
      </p:pic>
    </p:spTree>
    <p:extLst>
      <p:ext uri="{BB962C8B-B14F-4D97-AF65-F5344CB8AC3E}">
        <p14:creationId xmlns:p14="http://schemas.microsoft.com/office/powerpoint/2010/main" val="39170805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t>13</a:t>
            </a:fld>
            <a:endParaRPr lang="zh-TW" altLang="en-US"/>
          </a:p>
        </p:txBody>
      </p:sp>
      <p:sp>
        <p:nvSpPr>
          <p:cNvPr id="3" name="矩形 2"/>
          <p:cNvSpPr/>
          <p:nvPr/>
        </p:nvSpPr>
        <p:spPr>
          <a:xfrm>
            <a:off x="438740" y="548680"/>
            <a:ext cx="8280920" cy="3970318"/>
          </a:xfrm>
          <a:prstGeom prst="rect">
            <a:avLst/>
          </a:prstGeom>
        </p:spPr>
        <p:txBody>
          <a:bodyPr wrap="square">
            <a:spAutoFit/>
          </a:bodyPr>
          <a:lstStyle/>
          <a:p>
            <a:r>
              <a:rPr lang="en-US" altLang="zh-TW" sz="2800" b="1" dirty="0">
                <a:solidFill>
                  <a:srgbClr val="FF0000"/>
                </a:solidFill>
                <a:effectLst>
                  <a:outerShdw blurRad="38100" dist="38100" dir="2700000" algn="tl">
                    <a:srgbClr val="000000">
                      <a:alpha val="43137"/>
                    </a:srgbClr>
                  </a:outerShdw>
                </a:effectLst>
                <a:latin typeface="Courier New" panose="02070309020205020404" pitchFamily="49" charset="0"/>
              </a:rPr>
              <a:t>from </a:t>
            </a:r>
            <a:r>
              <a:rPr lang="en-US" altLang="zh-TW" sz="2800" b="1" dirty="0" err="1">
                <a:solidFill>
                  <a:srgbClr val="FF0000"/>
                </a:solidFill>
                <a:effectLst>
                  <a:outerShdw blurRad="38100" dist="38100" dir="2700000" algn="tl">
                    <a:srgbClr val="000000">
                      <a:alpha val="43137"/>
                    </a:srgbClr>
                  </a:outerShdw>
                </a:effectLst>
                <a:latin typeface="Courier New" panose="02070309020205020404" pitchFamily="49" charset="0"/>
              </a:rPr>
              <a:t>skimage</a:t>
            </a:r>
            <a:r>
              <a:rPr lang="en-US" altLang="zh-TW" sz="2800" b="1" dirty="0">
                <a:solidFill>
                  <a:srgbClr val="FF0000"/>
                </a:solidFill>
                <a:effectLst>
                  <a:outerShdw blurRad="38100" dist="38100" dir="2700000" algn="tl">
                    <a:srgbClr val="000000">
                      <a:alpha val="43137"/>
                    </a:srgbClr>
                  </a:outerShdw>
                </a:effectLst>
                <a:latin typeface="Courier New" panose="02070309020205020404" pitchFamily="49" charset="0"/>
              </a:rPr>
              <a:t> import data, </a:t>
            </a:r>
            <a:r>
              <a:rPr lang="en-US" altLang="zh-TW" sz="2800" b="1" dirty="0" err="1">
                <a:solidFill>
                  <a:srgbClr val="FF0000"/>
                </a:solidFill>
                <a:effectLst>
                  <a:outerShdw blurRad="38100" dist="38100" dir="2700000" algn="tl">
                    <a:srgbClr val="000000">
                      <a:alpha val="43137"/>
                    </a:srgbClr>
                  </a:outerShdw>
                </a:effectLst>
                <a:latin typeface="Courier New" panose="02070309020205020404" pitchFamily="49" charset="0"/>
              </a:rPr>
              <a:t>io</a:t>
            </a:r>
            <a:r>
              <a:rPr lang="en-US" altLang="zh-TW" sz="2800" b="1" dirty="0">
                <a:solidFill>
                  <a:srgbClr val="FF0000"/>
                </a:solidFill>
                <a:effectLst>
                  <a:outerShdw blurRad="38100" dist="38100" dir="2700000" algn="tl">
                    <a:srgbClr val="000000">
                      <a:alpha val="43137"/>
                    </a:srgbClr>
                  </a:outerShdw>
                </a:effectLst>
                <a:latin typeface="Courier New" panose="02070309020205020404" pitchFamily="49" charset="0"/>
              </a:rPr>
              <a:t>, filters</a:t>
            </a:r>
          </a:p>
          <a:p>
            <a:r>
              <a:rPr lang="en-US" altLang="zh-TW" sz="2800" b="1" dirty="0">
                <a:effectLst>
                  <a:outerShdw blurRad="38100" dist="38100" dir="2700000" algn="tl">
                    <a:srgbClr val="000000">
                      <a:alpha val="43137"/>
                    </a:srgbClr>
                  </a:outerShdw>
                </a:effectLst>
                <a:latin typeface="Courier New" panose="02070309020205020404" pitchFamily="49" charset="0"/>
              </a:rPr>
              <a:t/>
            </a:r>
            <a:br>
              <a:rPr lang="en-US" altLang="zh-TW" sz="2800" b="1" dirty="0">
                <a:effectLst>
                  <a:outerShdw blurRad="38100" dist="38100" dir="2700000" algn="tl">
                    <a:srgbClr val="000000">
                      <a:alpha val="43137"/>
                    </a:srgbClr>
                  </a:outerShdw>
                </a:effectLst>
                <a:latin typeface="Courier New" panose="02070309020205020404" pitchFamily="49" charset="0"/>
              </a:rPr>
            </a:br>
            <a:r>
              <a:rPr lang="en-US" altLang="zh-TW" sz="2800" b="1" dirty="0">
                <a:effectLst>
                  <a:outerShdw blurRad="38100" dist="38100" dir="2700000" algn="tl">
                    <a:srgbClr val="000000">
                      <a:alpha val="43137"/>
                    </a:srgbClr>
                  </a:outerShdw>
                </a:effectLst>
                <a:latin typeface="Courier New" panose="02070309020205020404" pitchFamily="49" charset="0"/>
              </a:rPr>
              <a:t>image = </a:t>
            </a:r>
            <a:r>
              <a:rPr lang="en-US" altLang="zh-TW" sz="2800" b="1" dirty="0" err="1">
                <a:effectLst>
                  <a:outerShdw blurRad="38100" dist="38100" dir="2700000" algn="tl">
                    <a:srgbClr val="000000">
                      <a:alpha val="43137"/>
                    </a:srgbClr>
                  </a:outerShdw>
                </a:effectLst>
                <a:latin typeface="Courier New" panose="02070309020205020404" pitchFamily="49" charset="0"/>
              </a:rPr>
              <a:t>data.coins</a:t>
            </a:r>
            <a:r>
              <a:rPr lang="en-US" altLang="zh-TW" sz="2800" b="1" dirty="0">
                <a:effectLst>
                  <a:outerShdw blurRad="38100" dist="38100" dir="2700000" algn="tl">
                    <a:srgbClr val="000000">
                      <a:alpha val="43137"/>
                    </a:srgbClr>
                  </a:outerShdw>
                </a:effectLst>
                <a:latin typeface="Courier New" panose="02070309020205020404" pitchFamily="49" charset="0"/>
              </a:rPr>
              <a:t>()</a:t>
            </a:r>
          </a:p>
          <a:p>
            <a:r>
              <a:rPr lang="en-US" altLang="zh-TW" sz="2800" b="1" dirty="0">
                <a:effectLst>
                  <a:outerShdw blurRad="38100" dist="38100" dir="2700000" algn="tl">
                    <a:srgbClr val="000000">
                      <a:alpha val="43137"/>
                    </a:srgbClr>
                  </a:outerShdw>
                </a:effectLst>
                <a:latin typeface="Courier New" panose="02070309020205020404" pitchFamily="49" charset="0"/>
              </a:rPr>
              <a:t># ... or any other </a:t>
            </a:r>
            <a:r>
              <a:rPr lang="en-US" altLang="zh-TW" sz="2800" b="1" dirty="0" err="1">
                <a:effectLst>
                  <a:outerShdw blurRad="38100" dist="38100" dir="2700000" algn="tl">
                    <a:srgbClr val="000000">
                      <a:alpha val="43137"/>
                    </a:srgbClr>
                  </a:outerShdw>
                </a:effectLst>
                <a:latin typeface="Courier New" panose="02070309020205020404" pitchFamily="49" charset="0"/>
              </a:rPr>
              <a:t>NumPy</a:t>
            </a:r>
            <a:r>
              <a:rPr lang="en-US" altLang="zh-TW" sz="2800" b="1" dirty="0">
                <a:effectLst>
                  <a:outerShdw blurRad="38100" dist="38100" dir="2700000" algn="tl">
                    <a:srgbClr val="000000">
                      <a:alpha val="43137"/>
                    </a:srgbClr>
                  </a:outerShdw>
                </a:effectLst>
                <a:latin typeface="Courier New" panose="02070309020205020404" pitchFamily="49" charset="0"/>
              </a:rPr>
              <a:t> array</a:t>
            </a:r>
            <a:r>
              <a:rPr lang="en-US" altLang="zh-TW" sz="2800" b="1" dirty="0" smtClean="0">
                <a:effectLst>
                  <a:outerShdw blurRad="38100" dist="38100" dir="2700000" algn="tl">
                    <a:srgbClr val="000000">
                      <a:alpha val="43137"/>
                    </a:srgbClr>
                  </a:outerShdw>
                </a:effectLst>
                <a:latin typeface="Courier New" panose="02070309020205020404" pitchFamily="49" charset="0"/>
              </a:rPr>
              <a:t>!</a:t>
            </a:r>
          </a:p>
          <a:p>
            <a:endParaRPr lang="en-US" altLang="zh-TW" sz="2800" b="1" dirty="0">
              <a:effectLst>
                <a:outerShdw blurRad="38100" dist="38100" dir="2700000" algn="tl">
                  <a:srgbClr val="000000">
                    <a:alpha val="43137"/>
                  </a:srgbClr>
                </a:outerShdw>
              </a:effectLst>
              <a:latin typeface="Courier New" panose="02070309020205020404" pitchFamily="49" charset="0"/>
            </a:endParaRPr>
          </a:p>
          <a:p>
            <a:r>
              <a:rPr lang="en-US" altLang="zh-TW" sz="2800" b="1" dirty="0">
                <a:effectLst>
                  <a:outerShdw blurRad="38100" dist="38100" dir="2700000" algn="tl">
                    <a:srgbClr val="000000">
                      <a:alpha val="43137"/>
                    </a:srgbClr>
                  </a:outerShdw>
                </a:effectLst>
                <a:latin typeface="Courier New" panose="02070309020205020404" pitchFamily="49" charset="0"/>
              </a:rPr>
              <a:t>edges = </a:t>
            </a:r>
            <a:r>
              <a:rPr lang="en-US" altLang="zh-TW" sz="2800" b="1" dirty="0" err="1">
                <a:effectLst>
                  <a:outerShdw blurRad="38100" dist="38100" dir="2700000" algn="tl">
                    <a:srgbClr val="000000">
                      <a:alpha val="43137"/>
                    </a:srgbClr>
                  </a:outerShdw>
                </a:effectLst>
                <a:latin typeface="Courier New" panose="02070309020205020404" pitchFamily="49" charset="0"/>
              </a:rPr>
              <a:t>filters.sobel</a:t>
            </a:r>
            <a:r>
              <a:rPr lang="en-US" altLang="zh-TW" sz="2800" b="1" dirty="0">
                <a:effectLst>
                  <a:outerShdw blurRad="38100" dist="38100" dir="2700000" algn="tl">
                    <a:srgbClr val="000000">
                      <a:alpha val="43137"/>
                    </a:srgbClr>
                  </a:outerShdw>
                </a:effectLst>
                <a:latin typeface="Courier New" panose="02070309020205020404" pitchFamily="49" charset="0"/>
              </a:rPr>
              <a:t>(image</a:t>
            </a:r>
            <a:r>
              <a:rPr lang="en-US" altLang="zh-TW" sz="2800" b="1" dirty="0" smtClean="0">
                <a:effectLst>
                  <a:outerShdw blurRad="38100" dist="38100" dir="2700000" algn="tl">
                    <a:srgbClr val="000000">
                      <a:alpha val="43137"/>
                    </a:srgbClr>
                  </a:outerShdw>
                </a:effectLst>
                <a:latin typeface="Courier New" panose="02070309020205020404" pitchFamily="49" charset="0"/>
              </a:rPr>
              <a:t>)</a:t>
            </a:r>
          </a:p>
          <a:p>
            <a:endParaRPr lang="en-US" altLang="zh-TW" sz="2800" b="1" dirty="0">
              <a:effectLst>
                <a:outerShdw blurRad="38100" dist="38100" dir="2700000" algn="tl">
                  <a:srgbClr val="000000">
                    <a:alpha val="43137"/>
                  </a:srgbClr>
                </a:outerShdw>
              </a:effectLst>
              <a:latin typeface="Courier New" panose="02070309020205020404" pitchFamily="49" charset="0"/>
            </a:endParaRPr>
          </a:p>
          <a:p>
            <a:r>
              <a:rPr lang="en-US" altLang="zh-TW" sz="2800" b="1" dirty="0" err="1">
                <a:solidFill>
                  <a:srgbClr val="FF0000"/>
                </a:solidFill>
                <a:effectLst>
                  <a:outerShdw blurRad="38100" dist="38100" dir="2700000" algn="tl">
                    <a:srgbClr val="000000">
                      <a:alpha val="43137"/>
                    </a:srgbClr>
                  </a:outerShdw>
                </a:effectLst>
                <a:latin typeface="Courier New" panose="02070309020205020404" pitchFamily="49" charset="0"/>
              </a:rPr>
              <a:t>io.imshow</a:t>
            </a:r>
            <a:r>
              <a:rPr lang="en-US" altLang="zh-TW" sz="2800" b="1" dirty="0">
                <a:solidFill>
                  <a:srgbClr val="FF0000"/>
                </a:solidFill>
                <a:effectLst>
                  <a:outerShdw blurRad="38100" dist="38100" dir="2700000" algn="tl">
                    <a:srgbClr val="000000">
                      <a:alpha val="43137"/>
                    </a:srgbClr>
                  </a:outerShdw>
                </a:effectLst>
                <a:latin typeface="Courier New" panose="02070309020205020404" pitchFamily="49" charset="0"/>
              </a:rPr>
              <a:t>(edges)</a:t>
            </a:r>
          </a:p>
          <a:p>
            <a:r>
              <a:rPr lang="en-US" altLang="zh-TW" sz="2800" b="1" dirty="0" err="1">
                <a:solidFill>
                  <a:srgbClr val="FF0000"/>
                </a:solidFill>
                <a:effectLst>
                  <a:outerShdw blurRad="38100" dist="38100" dir="2700000" algn="tl">
                    <a:srgbClr val="000000">
                      <a:alpha val="43137"/>
                    </a:srgbClr>
                  </a:outerShdw>
                </a:effectLst>
                <a:latin typeface="Courier New" panose="02070309020205020404" pitchFamily="49" charset="0"/>
              </a:rPr>
              <a:t>io.show</a:t>
            </a:r>
            <a:r>
              <a:rPr lang="en-US" altLang="zh-TW" sz="2800" b="1" dirty="0">
                <a:solidFill>
                  <a:srgbClr val="FF0000"/>
                </a:solidFill>
                <a:effectLst>
                  <a:outerShdw blurRad="38100" dist="38100" dir="2700000" algn="tl">
                    <a:srgbClr val="000000">
                      <a:alpha val="43137"/>
                    </a:srgbClr>
                  </a:outerShdw>
                </a:effectLst>
                <a:latin typeface="Courier New" panose="02070309020205020404" pitchFamily="49" charset="0"/>
              </a:rPr>
              <a:t>()</a:t>
            </a:r>
          </a:p>
        </p:txBody>
      </p:sp>
      <p:pic>
        <p:nvPicPr>
          <p:cNvPr id="4" name="圖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7944" y="3275024"/>
            <a:ext cx="4458716" cy="3556810"/>
          </a:xfrm>
          <a:prstGeom prst="rect">
            <a:avLst/>
          </a:prstGeom>
        </p:spPr>
      </p:pic>
    </p:spTree>
    <p:extLst>
      <p:ext uri="{BB962C8B-B14F-4D97-AF65-F5344CB8AC3E}">
        <p14:creationId xmlns:p14="http://schemas.microsoft.com/office/powerpoint/2010/main" val="788604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t>14</a:t>
            </a:fld>
            <a:endParaRPr lang="zh-TW" altLang="en-US"/>
          </a:p>
        </p:txBody>
      </p:sp>
      <p:sp>
        <p:nvSpPr>
          <p:cNvPr id="3" name="矩形 2"/>
          <p:cNvSpPr/>
          <p:nvPr/>
        </p:nvSpPr>
        <p:spPr>
          <a:xfrm>
            <a:off x="0" y="4005064"/>
            <a:ext cx="9144000" cy="108012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err="1"/>
              <a:t>i</a:t>
            </a:r>
            <a:r>
              <a:rPr lang="en-US" altLang="zh-TW" sz="4800" dirty="0" err="1" smtClean="0"/>
              <a:t>mageio</a:t>
            </a:r>
            <a:endParaRPr lang="zh-TW" altLang="en-US" sz="4800" dirty="0"/>
          </a:p>
        </p:txBody>
      </p:sp>
      <p:pic>
        <p:nvPicPr>
          <p:cNvPr id="8" name="圖片 7"/>
          <p:cNvPicPr>
            <a:picLocks noChangeAspect="1"/>
          </p:cNvPicPr>
          <p:nvPr/>
        </p:nvPicPr>
        <p:blipFill>
          <a:blip r:embed="rId2"/>
          <a:stretch>
            <a:fillRect/>
          </a:stretch>
        </p:blipFill>
        <p:spPr>
          <a:xfrm>
            <a:off x="6400694" y="1197977"/>
            <a:ext cx="2438611" cy="2438611"/>
          </a:xfrm>
          <a:prstGeom prst="rect">
            <a:avLst/>
          </a:prstGeom>
        </p:spPr>
      </p:pic>
    </p:spTree>
    <p:extLst>
      <p:ext uri="{BB962C8B-B14F-4D97-AF65-F5344CB8AC3E}">
        <p14:creationId xmlns:p14="http://schemas.microsoft.com/office/powerpoint/2010/main" val="3882600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36712" y="169531"/>
            <a:ext cx="2602632" cy="1066130"/>
          </a:xfrm>
        </p:spPr>
        <p:txBody>
          <a:bodyPr>
            <a:normAutofit/>
          </a:bodyPr>
          <a:lstStyle/>
          <a:p>
            <a:pPr algn="l"/>
            <a:r>
              <a:rPr lang="en-US" altLang="zh-TW" dirty="0" err="1" smtClean="0"/>
              <a:t>imageio</a:t>
            </a:r>
            <a:endParaRPr lang="zh-TW" altLang="en-US" dirty="0"/>
          </a:p>
        </p:txBody>
      </p:sp>
      <p:sp>
        <p:nvSpPr>
          <p:cNvPr id="3" name="投影片編號版面配置區 2"/>
          <p:cNvSpPr>
            <a:spLocks noGrp="1"/>
          </p:cNvSpPr>
          <p:nvPr>
            <p:ph type="sldNum" sz="quarter" idx="12"/>
          </p:nvPr>
        </p:nvSpPr>
        <p:spPr/>
        <p:txBody>
          <a:bodyPr/>
          <a:lstStyle/>
          <a:p>
            <a:fld id="{241A6D72-4E0E-4822-92DE-EF70A66F4C99}" type="slidenum">
              <a:rPr lang="zh-TW" altLang="en-US" smtClean="0"/>
              <a:t>15</a:t>
            </a:fld>
            <a:endParaRPr lang="zh-TW" altLang="en-US"/>
          </a:p>
        </p:txBody>
      </p:sp>
      <p:sp>
        <p:nvSpPr>
          <p:cNvPr id="4" name="矩形 3"/>
          <p:cNvSpPr/>
          <p:nvPr/>
        </p:nvSpPr>
        <p:spPr>
          <a:xfrm>
            <a:off x="636712" y="3138795"/>
            <a:ext cx="7416824" cy="1815882"/>
          </a:xfrm>
          <a:prstGeom prst="rect">
            <a:avLst/>
          </a:prstGeom>
        </p:spPr>
        <p:txBody>
          <a:bodyPr wrap="square">
            <a:spAutoFit/>
          </a:bodyPr>
          <a:lstStyle/>
          <a:p>
            <a:r>
              <a:rPr lang="en-US" altLang="zh-TW" sz="2800" dirty="0"/>
              <a:t>import </a:t>
            </a:r>
            <a:r>
              <a:rPr lang="en-US" altLang="zh-TW" sz="2800" dirty="0" err="1"/>
              <a:t>imageio</a:t>
            </a:r>
            <a:endParaRPr lang="en-US" altLang="zh-TW" sz="2800" dirty="0"/>
          </a:p>
          <a:p>
            <a:r>
              <a:rPr lang="en-US" altLang="zh-TW" sz="2800" dirty="0" err="1" smtClean="0"/>
              <a:t>im</a:t>
            </a:r>
            <a:r>
              <a:rPr lang="en-US" altLang="zh-TW" sz="2800" dirty="0" smtClean="0"/>
              <a:t> </a:t>
            </a:r>
            <a:r>
              <a:rPr lang="en-US" altLang="zh-TW" sz="2800" dirty="0"/>
              <a:t>= </a:t>
            </a:r>
            <a:r>
              <a:rPr lang="en-US" altLang="zh-TW" sz="2800" dirty="0" err="1"/>
              <a:t>imageio.</a:t>
            </a:r>
            <a:r>
              <a:rPr lang="en-US" altLang="zh-TW" sz="2800" b="1" dirty="0" err="1">
                <a:solidFill>
                  <a:srgbClr val="FF0000"/>
                </a:solidFill>
                <a:effectLst>
                  <a:outerShdw blurRad="38100" dist="38100" dir="2700000" algn="tl">
                    <a:srgbClr val="000000">
                      <a:alpha val="43137"/>
                    </a:srgbClr>
                  </a:outerShdw>
                </a:effectLst>
              </a:rPr>
              <a:t>imread</a:t>
            </a:r>
            <a:r>
              <a:rPr lang="en-US" altLang="zh-TW" sz="2800" dirty="0"/>
              <a:t>('</a:t>
            </a:r>
            <a:r>
              <a:rPr lang="en-US" altLang="zh-TW" sz="2800" dirty="0" err="1"/>
              <a:t>imageio:astronaut.png</a:t>
            </a:r>
            <a:r>
              <a:rPr lang="en-US" altLang="zh-TW" sz="2800" dirty="0"/>
              <a:t>')</a:t>
            </a:r>
          </a:p>
          <a:p>
            <a:r>
              <a:rPr lang="en-US" altLang="zh-TW" sz="2800" dirty="0" err="1" smtClean="0"/>
              <a:t>im.shape</a:t>
            </a:r>
            <a:r>
              <a:rPr lang="en-US" altLang="zh-TW" sz="2800" dirty="0" smtClean="0"/>
              <a:t>  </a:t>
            </a:r>
            <a:r>
              <a:rPr lang="en-US" altLang="zh-TW" sz="2800" dirty="0"/>
              <a:t># </a:t>
            </a:r>
            <a:r>
              <a:rPr lang="en-US" altLang="zh-TW" sz="2800" dirty="0" err="1"/>
              <a:t>im</a:t>
            </a:r>
            <a:r>
              <a:rPr lang="en-US" altLang="zh-TW" sz="2800" dirty="0"/>
              <a:t> is a </a:t>
            </a:r>
            <a:r>
              <a:rPr lang="en-US" altLang="zh-TW" sz="2800" dirty="0" err="1"/>
              <a:t>numpy</a:t>
            </a:r>
            <a:r>
              <a:rPr lang="en-US" altLang="zh-TW" sz="2800" dirty="0"/>
              <a:t> array</a:t>
            </a:r>
          </a:p>
          <a:p>
            <a:r>
              <a:rPr lang="en-US" altLang="zh-TW" sz="2800" dirty="0" err="1" smtClean="0"/>
              <a:t>imageio.</a:t>
            </a:r>
            <a:r>
              <a:rPr lang="en-US" altLang="zh-TW" sz="2800" b="1" dirty="0" err="1" smtClean="0">
                <a:solidFill>
                  <a:srgbClr val="FF0000"/>
                </a:solidFill>
                <a:effectLst>
                  <a:outerShdw blurRad="38100" dist="38100" dir="2700000" algn="tl">
                    <a:srgbClr val="000000">
                      <a:alpha val="43137"/>
                    </a:srgbClr>
                  </a:outerShdw>
                </a:effectLst>
              </a:rPr>
              <a:t>imwrite</a:t>
            </a:r>
            <a:r>
              <a:rPr lang="en-US" altLang="zh-TW" sz="2800" dirty="0"/>
              <a:t>('astronaut-gray.jpg', </a:t>
            </a:r>
            <a:r>
              <a:rPr lang="en-US" altLang="zh-TW" sz="2800" dirty="0" err="1"/>
              <a:t>im</a:t>
            </a:r>
            <a:r>
              <a:rPr lang="en-US" altLang="zh-TW" sz="2800" dirty="0"/>
              <a:t>[:, :, 0])</a:t>
            </a:r>
            <a:endParaRPr lang="zh-TW" altLang="en-US" sz="2800" dirty="0"/>
          </a:p>
        </p:txBody>
      </p:sp>
      <p:sp>
        <p:nvSpPr>
          <p:cNvPr id="5" name="矩形 4"/>
          <p:cNvSpPr/>
          <p:nvPr/>
        </p:nvSpPr>
        <p:spPr>
          <a:xfrm>
            <a:off x="636712" y="1877853"/>
            <a:ext cx="4572000" cy="461665"/>
          </a:xfrm>
          <a:prstGeom prst="rect">
            <a:avLst/>
          </a:prstGeom>
        </p:spPr>
        <p:txBody>
          <a:bodyPr>
            <a:spAutoFit/>
          </a:bodyPr>
          <a:lstStyle/>
          <a:p>
            <a:r>
              <a:rPr lang="en-US" altLang="zh-TW" sz="2400" b="1" dirty="0" smtClean="0">
                <a:effectLst>
                  <a:outerShdw blurRad="38100" dist="38100" dir="2700000" algn="tl">
                    <a:srgbClr val="000000">
                      <a:alpha val="43137"/>
                    </a:srgbClr>
                  </a:outerShdw>
                </a:effectLst>
              </a:rPr>
              <a:t>!</a:t>
            </a:r>
            <a:r>
              <a:rPr lang="en-US" altLang="zh-TW" sz="2400" b="1" dirty="0">
                <a:effectLst>
                  <a:outerShdw blurRad="38100" dist="38100" dir="2700000" algn="tl">
                    <a:srgbClr val="000000">
                      <a:alpha val="43137"/>
                    </a:srgbClr>
                  </a:outerShdw>
                </a:effectLst>
              </a:rPr>
              <a:t>pip install </a:t>
            </a:r>
            <a:r>
              <a:rPr lang="en-US" altLang="zh-TW" sz="2400" b="1" dirty="0" err="1">
                <a:effectLst>
                  <a:outerShdw blurRad="38100" dist="38100" dir="2700000" algn="tl">
                    <a:srgbClr val="000000">
                      <a:alpha val="43137"/>
                    </a:srgbClr>
                  </a:outerShdw>
                </a:effectLst>
              </a:rPr>
              <a:t>imageio</a:t>
            </a:r>
            <a:endParaRPr lang="zh-TW" altLang="en-US" sz="2400" b="1" dirty="0">
              <a:effectLst>
                <a:outerShdw blurRad="38100" dist="38100" dir="2700000" algn="tl">
                  <a:srgbClr val="000000">
                    <a:alpha val="43137"/>
                  </a:srgbClr>
                </a:outerShdw>
              </a:effectLst>
            </a:endParaRPr>
          </a:p>
        </p:txBody>
      </p:sp>
      <p:sp>
        <p:nvSpPr>
          <p:cNvPr id="6" name="矩形 5"/>
          <p:cNvSpPr/>
          <p:nvPr/>
        </p:nvSpPr>
        <p:spPr>
          <a:xfrm>
            <a:off x="641783" y="1170910"/>
            <a:ext cx="5976664" cy="369332"/>
          </a:xfrm>
          <a:prstGeom prst="rect">
            <a:avLst/>
          </a:prstGeom>
        </p:spPr>
        <p:txBody>
          <a:bodyPr wrap="square">
            <a:spAutoFit/>
          </a:bodyPr>
          <a:lstStyle/>
          <a:p>
            <a:r>
              <a:rPr lang="en-US" altLang="zh-TW" dirty="0"/>
              <a:t>https://imageio.readthedocs.io/en/stable/examples.html</a:t>
            </a:r>
            <a:endParaRPr lang="zh-TW" altLang="en-US" dirty="0"/>
          </a:p>
        </p:txBody>
      </p:sp>
      <p:sp>
        <p:nvSpPr>
          <p:cNvPr id="7" name="矩形 6"/>
          <p:cNvSpPr/>
          <p:nvPr/>
        </p:nvSpPr>
        <p:spPr>
          <a:xfrm>
            <a:off x="7522865" y="2537897"/>
            <a:ext cx="1475084" cy="369332"/>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產生</a:t>
            </a:r>
            <a:r>
              <a:rPr lang="en-US" altLang="zh-TW" b="1" dirty="0" smtClean="0">
                <a:effectLst>
                  <a:outerShdw blurRad="38100" dist="38100" dir="2700000" algn="tl">
                    <a:srgbClr val="000000">
                      <a:alpha val="43137"/>
                    </a:srgbClr>
                  </a:outerShdw>
                </a:effectLst>
              </a:rPr>
              <a:t>GIF </a:t>
            </a:r>
            <a:r>
              <a:rPr lang="zh-TW" altLang="en-US" b="1" dirty="0">
                <a:effectLst>
                  <a:outerShdw blurRad="38100" dist="38100" dir="2700000" algn="tl">
                    <a:srgbClr val="000000">
                      <a:alpha val="43137"/>
                    </a:srgbClr>
                  </a:outerShdw>
                </a:effectLst>
              </a:rPr>
              <a:t>图片</a:t>
            </a:r>
          </a:p>
        </p:txBody>
      </p:sp>
    </p:spTree>
    <p:extLst>
      <p:ext uri="{BB962C8B-B14F-4D97-AF65-F5344CB8AC3E}">
        <p14:creationId xmlns:p14="http://schemas.microsoft.com/office/powerpoint/2010/main" val="4626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241A6D72-4E0E-4822-92DE-EF70A66F4C99}" type="slidenum">
              <a:rPr lang="zh-TW" altLang="en-US" smtClean="0"/>
              <a:t>16</a:t>
            </a:fld>
            <a:endParaRPr lang="zh-TW" altLang="en-US"/>
          </a:p>
        </p:txBody>
      </p:sp>
      <p:pic>
        <p:nvPicPr>
          <p:cNvPr id="8" name="內容版面配置區 7"/>
          <p:cNvPicPr>
            <a:picLocks noGrp="1" noChangeAspect="1"/>
          </p:cNvPicPr>
          <p:nvPr>
            <p:ph idx="1"/>
          </p:nvPr>
        </p:nvPicPr>
        <p:blipFill>
          <a:blip r:embed="rId2"/>
          <a:stretch>
            <a:fillRect/>
          </a:stretch>
        </p:blipFill>
        <p:spPr>
          <a:xfrm>
            <a:off x="539552" y="1020272"/>
            <a:ext cx="7566495" cy="5803651"/>
          </a:xfrm>
          <a:prstGeom prst="rect">
            <a:avLst/>
          </a:prstGeom>
        </p:spPr>
      </p:pic>
      <p:sp>
        <p:nvSpPr>
          <p:cNvPr id="9" name="矩形 8"/>
          <p:cNvSpPr/>
          <p:nvPr/>
        </p:nvSpPr>
        <p:spPr>
          <a:xfrm>
            <a:off x="156863" y="150004"/>
            <a:ext cx="6400800" cy="369332"/>
          </a:xfrm>
          <a:prstGeom prst="rect">
            <a:avLst/>
          </a:prstGeom>
        </p:spPr>
        <p:txBody>
          <a:bodyPr wrap="square">
            <a:spAutoFit/>
          </a:bodyPr>
          <a:lstStyle/>
          <a:p>
            <a:r>
              <a:rPr lang="en-US" altLang="zh-TW" dirty="0"/>
              <a:t>https://imageio.readthedocs.io/en/stable/standardimages.html</a:t>
            </a:r>
            <a:endParaRPr lang="zh-TW" altLang="en-US" dirty="0"/>
          </a:p>
        </p:txBody>
      </p:sp>
      <p:sp>
        <p:nvSpPr>
          <p:cNvPr id="10" name="矩形 9"/>
          <p:cNvSpPr/>
          <p:nvPr/>
        </p:nvSpPr>
        <p:spPr>
          <a:xfrm>
            <a:off x="655033" y="503920"/>
            <a:ext cx="7470576" cy="646331"/>
          </a:xfrm>
          <a:prstGeom prst="rect">
            <a:avLst/>
          </a:prstGeom>
        </p:spPr>
        <p:txBody>
          <a:bodyPr wrap="square">
            <a:spAutoFit/>
          </a:bodyPr>
          <a:lstStyle/>
          <a:p>
            <a:r>
              <a:rPr lang="en-US" altLang="zh-TW" dirty="0" err="1"/>
              <a:t>Imageio</a:t>
            </a:r>
            <a:r>
              <a:rPr lang="en-US" altLang="zh-TW" dirty="0"/>
              <a:t> provides a number of standard images. </a:t>
            </a:r>
            <a:endParaRPr lang="en-US" altLang="zh-TW" dirty="0" smtClean="0"/>
          </a:p>
          <a:p>
            <a:r>
              <a:rPr lang="en-US" altLang="zh-TW" dirty="0" smtClean="0"/>
              <a:t>These </a:t>
            </a:r>
            <a:r>
              <a:rPr lang="en-US" altLang="zh-TW" dirty="0"/>
              <a:t>include classic 2D images, as well as animated and volumetric images. </a:t>
            </a:r>
            <a:endParaRPr lang="zh-TW" altLang="en-US" dirty="0"/>
          </a:p>
        </p:txBody>
      </p:sp>
    </p:spTree>
    <p:extLst>
      <p:ext uri="{BB962C8B-B14F-4D97-AF65-F5344CB8AC3E}">
        <p14:creationId xmlns:p14="http://schemas.microsoft.com/office/powerpoint/2010/main" val="824914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t>17</a:t>
            </a:fld>
            <a:endParaRPr lang="zh-TW" altLang="en-US"/>
          </a:p>
        </p:txBody>
      </p:sp>
      <p:sp>
        <p:nvSpPr>
          <p:cNvPr id="3" name="矩形 2"/>
          <p:cNvSpPr/>
          <p:nvPr/>
        </p:nvSpPr>
        <p:spPr>
          <a:xfrm>
            <a:off x="683568" y="1412776"/>
            <a:ext cx="7316216" cy="4431983"/>
          </a:xfrm>
          <a:prstGeom prst="rect">
            <a:avLst/>
          </a:prstGeom>
        </p:spPr>
        <p:txBody>
          <a:bodyPr wrap="square">
            <a:spAutoFit/>
          </a:bodyPr>
          <a:lstStyle/>
          <a:p>
            <a:r>
              <a:rPr lang="en-US" altLang="zh-TW" sz="2800" b="1" dirty="0">
                <a:effectLst>
                  <a:outerShdw blurRad="38100" dist="38100" dir="2700000" algn="tl">
                    <a:srgbClr val="000000">
                      <a:alpha val="43137"/>
                    </a:srgbClr>
                  </a:outerShdw>
                </a:effectLst>
                <a:latin typeface="Courier New" panose="02070309020205020404" pitchFamily="49" charset="0"/>
              </a:rPr>
              <a:t>import </a:t>
            </a:r>
            <a:r>
              <a:rPr lang="en-US" altLang="zh-TW" sz="2800" b="1" dirty="0" err="1">
                <a:effectLst>
                  <a:outerShdw blurRad="38100" dist="38100" dir="2700000" algn="tl">
                    <a:srgbClr val="000000">
                      <a:alpha val="43137"/>
                    </a:srgbClr>
                  </a:outerShdw>
                </a:effectLst>
                <a:latin typeface="Courier New" panose="02070309020205020404" pitchFamily="49" charset="0"/>
              </a:rPr>
              <a:t>numpy</a:t>
            </a:r>
            <a:r>
              <a:rPr lang="en-US" altLang="zh-TW" sz="2800" b="1" dirty="0">
                <a:effectLst>
                  <a:outerShdw blurRad="38100" dist="38100" dir="2700000" algn="tl">
                    <a:srgbClr val="000000">
                      <a:alpha val="43137"/>
                    </a:srgbClr>
                  </a:outerShdw>
                </a:effectLst>
                <a:latin typeface="Courier New" panose="02070309020205020404" pitchFamily="49" charset="0"/>
              </a:rPr>
              <a:t> as np</a:t>
            </a:r>
          </a:p>
          <a:p>
            <a:r>
              <a:rPr lang="en-US" altLang="zh-TW" sz="2800" b="1" dirty="0">
                <a:effectLst>
                  <a:outerShdw blurRad="38100" dist="38100" dir="2700000" algn="tl">
                    <a:srgbClr val="000000">
                      <a:alpha val="43137"/>
                    </a:srgbClr>
                  </a:outerShdw>
                </a:effectLst>
                <a:latin typeface="Courier New" panose="02070309020205020404" pitchFamily="49" charset="0"/>
              </a:rPr>
              <a:t>import </a:t>
            </a:r>
            <a:r>
              <a:rPr lang="en-US" altLang="zh-TW" sz="2800" b="1" dirty="0" err="1">
                <a:effectLst>
                  <a:outerShdw blurRad="38100" dist="38100" dir="2700000" algn="tl">
                    <a:srgbClr val="000000">
                      <a:alpha val="43137"/>
                    </a:srgbClr>
                  </a:outerShdw>
                </a:effectLst>
                <a:latin typeface="Courier New" panose="02070309020205020404" pitchFamily="49" charset="0"/>
              </a:rPr>
              <a:t>imageio</a:t>
            </a:r>
            <a:endParaRPr lang="en-US" altLang="zh-TW" sz="2800" b="1" dirty="0">
              <a:effectLst>
                <a:outerShdw blurRad="38100" dist="38100" dir="2700000" algn="tl">
                  <a:srgbClr val="000000">
                    <a:alpha val="43137"/>
                  </a:srgbClr>
                </a:outerShdw>
              </a:effectLst>
              <a:latin typeface="Courier New" panose="02070309020205020404" pitchFamily="49" charset="0"/>
            </a:endParaRPr>
          </a:p>
          <a:p>
            <a:r>
              <a:rPr lang="en-US" altLang="zh-TW" sz="2800" b="1" dirty="0">
                <a:effectLst>
                  <a:outerShdw blurRad="38100" dist="38100" dir="2700000" algn="tl">
                    <a:srgbClr val="000000">
                      <a:alpha val="43137"/>
                    </a:srgbClr>
                  </a:outerShdw>
                </a:effectLst>
                <a:latin typeface="Courier New" panose="02070309020205020404" pitchFamily="49" charset="0"/>
              </a:rPr>
              <a:t>from PIL import Image  </a:t>
            </a:r>
          </a:p>
          <a:p>
            <a:r>
              <a:rPr lang="en-US" altLang="zh-TW" b="1" dirty="0">
                <a:effectLst>
                  <a:outerShdw blurRad="38100" dist="38100" dir="2700000" algn="tl">
                    <a:srgbClr val="000000">
                      <a:alpha val="43137"/>
                    </a:srgbClr>
                  </a:outerShdw>
                </a:effectLst>
                <a:latin typeface="Courier New" panose="02070309020205020404" pitchFamily="49" charset="0"/>
              </a:rPr>
              <a:t/>
            </a:r>
            <a:br>
              <a:rPr lang="en-US" altLang="zh-TW" b="1" dirty="0">
                <a:effectLst>
                  <a:outerShdw blurRad="38100" dist="38100" dir="2700000" algn="tl">
                    <a:srgbClr val="000000">
                      <a:alpha val="43137"/>
                    </a:srgbClr>
                  </a:outerShdw>
                </a:effectLst>
                <a:latin typeface="Courier New" panose="02070309020205020404" pitchFamily="49" charset="0"/>
              </a:rPr>
            </a:br>
            <a:r>
              <a:rPr lang="en-US" altLang="zh-TW" b="1" dirty="0">
                <a:effectLst>
                  <a:outerShdw blurRad="38100" dist="38100" dir="2700000" algn="tl">
                    <a:srgbClr val="000000">
                      <a:alpha val="43137"/>
                    </a:srgbClr>
                  </a:outerShdw>
                </a:effectLst>
                <a:latin typeface="Courier New" panose="02070309020205020404" pitchFamily="49" charset="0"/>
              </a:rPr>
              <a:t/>
            </a:r>
            <a:br>
              <a:rPr lang="en-US" altLang="zh-TW" b="1" dirty="0">
                <a:effectLst>
                  <a:outerShdw blurRad="38100" dist="38100" dir="2700000" algn="tl">
                    <a:srgbClr val="000000">
                      <a:alpha val="43137"/>
                    </a:srgbClr>
                  </a:outerShdw>
                </a:effectLst>
                <a:latin typeface="Courier New" panose="02070309020205020404" pitchFamily="49" charset="0"/>
              </a:rPr>
            </a:br>
            <a:r>
              <a:rPr lang="en-US" altLang="zh-TW" b="1" dirty="0" err="1">
                <a:effectLst>
                  <a:outerShdw blurRad="38100" dist="38100" dir="2700000" algn="tl">
                    <a:srgbClr val="000000">
                      <a:alpha val="43137"/>
                    </a:srgbClr>
                  </a:outerShdw>
                </a:effectLst>
                <a:latin typeface="Courier New" panose="02070309020205020404" pitchFamily="49" charset="0"/>
              </a:rPr>
              <a:t>img</a:t>
            </a:r>
            <a:r>
              <a:rPr lang="en-US" altLang="zh-TW" b="1" dirty="0">
                <a:effectLst>
                  <a:outerShdw blurRad="38100" dist="38100" dir="2700000" algn="tl">
                    <a:srgbClr val="000000">
                      <a:alpha val="43137"/>
                    </a:srgbClr>
                  </a:outerShdw>
                </a:effectLst>
                <a:latin typeface="Courier New" panose="02070309020205020404" pitchFamily="49" charset="0"/>
              </a:rPr>
              <a:t>=</a:t>
            </a:r>
            <a:r>
              <a:rPr lang="en-US" altLang="zh-TW" b="1" dirty="0" err="1">
                <a:effectLst>
                  <a:outerShdw blurRad="38100" dist="38100" dir="2700000" algn="tl">
                    <a:srgbClr val="000000">
                      <a:alpha val="43137"/>
                    </a:srgbClr>
                  </a:outerShdw>
                </a:effectLst>
                <a:latin typeface="Courier New" panose="02070309020205020404" pitchFamily="49" charset="0"/>
              </a:rPr>
              <a:t>imageio.imread</a:t>
            </a:r>
            <a:r>
              <a:rPr lang="en-US" altLang="zh-TW" b="1" dirty="0">
                <a:effectLst>
                  <a:outerShdw blurRad="38100" dist="38100" dir="2700000" algn="tl">
                    <a:srgbClr val="000000">
                      <a:alpha val="43137"/>
                    </a:srgbClr>
                  </a:outerShdw>
                </a:effectLst>
                <a:latin typeface="Courier New" panose="02070309020205020404" pitchFamily="49" charset="0"/>
              </a:rPr>
              <a:t>('monalisa.jpg')</a:t>
            </a:r>
          </a:p>
          <a:p>
            <a:r>
              <a:rPr lang="en-US" altLang="zh-TW" b="1" dirty="0" err="1" smtClean="0">
                <a:effectLst>
                  <a:outerShdw blurRad="38100" dist="38100" dir="2700000" algn="tl">
                    <a:srgbClr val="000000">
                      <a:alpha val="43137"/>
                    </a:srgbClr>
                  </a:outerShdw>
                </a:effectLst>
                <a:latin typeface="Courier New" panose="02070309020205020404" pitchFamily="49" charset="0"/>
              </a:rPr>
              <a:t>high,width,ichannel</a:t>
            </a:r>
            <a:r>
              <a:rPr lang="en-US" altLang="zh-TW" b="1" dirty="0" smtClean="0">
                <a:effectLst>
                  <a:outerShdw blurRad="38100" dist="38100" dir="2700000" algn="tl">
                    <a:srgbClr val="000000">
                      <a:alpha val="43137"/>
                    </a:srgbClr>
                  </a:outerShdw>
                </a:effectLst>
                <a:latin typeface="Courier New" panose="02070309020205020404" pitchFamily="49" charset="0"/>
              </a:rPr>
              <a:t>=</a:t>
            </a:r>
            <a:r>
              <a:rPr lang="en-US" altLang="zh-TW" b="1" dirty="0" err="1" smtClean="0">
                <a:effectLst>
                  <a:outerShdw blurRad="38100" dist="38100" dir="2700000" algn="tl">
                    <a:srgbClr val="000000">
                      <a:alpha val="43137"/>
                    </a:srgbClr>
                  </a:outerShdw>
                </a:effectLst>
                <a:latin typeface="Courier New" panose="02070309020205020404" pitchFamily="49" charset="0"/>
              </a:rPr>
              <a:t>img.shape</a:t>
            </a:r>
            <a:endParaRPr lang="en-US" altLang="zh-TW" b="1" dirty="0">
              <a:effectLst>
                <a:outerShdw blurRad="38100" dist="38100" dir="2700000" algn="tl">
                  <a:srgbClr val="000000">
                    <a:alpha val="43137"/>
                  </a:srgbClr>
                </a:outerShdw>
              </a:effectLst>
              <a:latin typeface="Courier New" panose="02070309020205020404" pitchFamily="49" charset="0"/>
            </a:endParaRPr>
          </a:p>
          <a:p>
            <a:r>
              <a:rPr lang="en-US" altLang="zh-TW" b="1" dirty="0">
                <a:effectLst>
                  <a:outerShdw blurRad="38100" dist="38100" dir="2700000" algn="tl">
                    <a:srgbClr val="000000">
                      <a:alpha val="43137"/>
                    </a:srgbClr>
                  </a:outerShdw>
                </a:effectLst>
                <a:latin typeface="Courier New" panose="02070309020205020404" pitchFamily="49" charset="0"/>
              </a:rPr>
              <a:t>print(</a:t>
            </a:r>
            <a:r>
              <a:rPr lang="en-US" altLang="zh-TW" b="1" i="1" dirty="0">
                <a:effectLst>
                  <a:outerShdw blurRad="38100" dist="38100" dir="2700000" algn="tl">
                    <a:srgbClr val="000000">
                      <a:alpha val="43137"/>
                    </a:srgbClr>
                  </a:outerShdw>
                </a:effectLst>
                <a:latin typeface="Courier New" panose="02070309020205020404" pitchFamily="49" charset="0"/>
              </a:rPr>
              <a:t>type</a:t>
            </a:r>
            <a:r>
              <a:rPr lang="en-US" altLang="zh-TW" b="1" dirty="0">
                <a:effectLst>
                  <a:outerShdw blurRad="38100" dist="38100" dir="2700000" algn="tl">
                    <a:srgbClr val="000000">
                      <a:alpha val="43137"/>
                    </a:srgbClr>
                  </a:outerShdw>
                </a:effectLst>
                <a:latin typeface="Courier New" panose="02070309020205020404" pitchFamily="49" charset="0"/>
              </a:rPr>
              <a:t>(</a:t>
            </a:r>
            <a:r>
              <a:rPr lang="en-US" altLang="zh-TW" b="1" dirty="0" err="1">
                <a:effectLst>
                  <a:outerShdw blurRad="38100" dist="38100" dir="2700000" algn="tl">
                    <a:srgbClr val="000000">
                      <a:alpha val="43137"/>
                    </a:srgbClr>
                  </a:outerShdw>
                </a:effectLst>
                <a:latin typeface="Courier New" panose="02070309020205020404" pitchFamily="49" charset="0"/>
              </a:rPr>
              <a:t>img</a:t>
            </a:r>
            <a:r>
              <a:rPr lang="en-US" altLang="zh-TW" b="1" dirty="0">
                <a:effectLst>
                  <a:outerShdw blurRad="38100" dist="38100" dir="2700000" algn="tl">
                    <a:srgbClr val="000000">
                      <a:alpha val="43137"/>
                    </a:srgbClr>
                  </a:outerShdw>
                </a:effectLst>
                <a:latin typeface="Courier New" panose="02070309020205020404" pitchFamily="49" charset="0"/>
              </a:rPr>
              <a:t>))</a:t>
            </a:r>
          </a:p>
          <a:p>
            <a:r>
              <a:rPr lang="en-US" altLang="zh-TW" b="1" dirty="0">
                <a:effectLst>
                  <a:outerShdw blurRad="38100" dist="38100" dir="2700000" algn="tl">
                    <a:srgbClr val="000000">
                      <a:alpha val="43137"/>
                    </a:srgbClr>
                  </a:outerShdw>
                </a:effectLst>
                <a:latin typeface="Courier New" panose="02070309020205020404" pitchFamily="49" charset="0"/>
              </a:rPr>
              <a:t>print(</a:t>
            </a:r>
            <a:r>
              <a:rPr lang="en-US" altLang="zh-TW" b="1" dirty="0" err="1">
                <a:effectLst>
                  <a:outerShdw blurRad="38100" dist="38100" dir="2700000" algn="tl">
                    <a:srgbClr val="000000">
                      <a:alpha val="43137"/>
                    </a:srgbClr>
                  </a:outerShdw>
                </a:effectLst>
                <a:latin typeface="Courier New" panose="02070309020205020404" pitchFamily="49" charset="0"/>
              </a:rPr>
              <a:t>img.shape</a:t>
            </a:r>
            <a:r>
              <a:rPr lang="en-US" altLang="zh-TW" b="1" dirty="0" smtClean="0">
                <a:effectLst>
                  <a:outerShdw blurRad="38100" dist="38100" dir="2700000" algn="tl">
                    <a:srgbClr val="000000">
                      <a:alpha val="43137"/>
                    </a:srgbClr>
                  </a:outerShdw>
                </a:effectLst>
                <a:latin typeface="Courier New" panose="02070309020205020404" pitchFamily="49" charset="0"/>
              </a:rPr>
              <a:t>)</a:t>
            </a:r>
          </a:p>
          <a:p>
            <a:endParaRPr lang="en-US" altLang="zh-TW" b="1" dirty="0">
              <a:effectLst>
                <a:outerShdw blurRad="38100" dist="38100" dir="2700000" algn="tl">
                  <a:srgbClr val="000000">
                    <a:alpha val="43137"/>
                  </a:srgbClr>
                </a:outerShdw>
              </a:effectLst>
              <a:latin typeface="Courier New" panose="02070309020205020404" pitchFamily="49" charset="0"/>
            </a:endParaRPr>
          </a:p>
          <a:p>
            <a:r>
              <a:rPr lang="en-US" altLang="zh-TW" b="1" dirty="0" err="1">
                <a:effectLst>
                  <a:outerShdw blurRad="38100" dist="38100" dir="2700000" algn="tl">
                    <a:srgbClr val="000000">
                      <a:alpha val="43137"/>
                    </a:srgbClr>
                  </a:outerShdw>
                </a:effectLst>
                <a:latin typeface="Courier New" panose="02070309020205020404" pitchFamily="49" charset="0"/>
              </a:rPr>
              <a:t>imageio.imwrite</a:t>
            </a:r>
            <a:r>
              <a:rPr lang="en-US" altLang="zh-TW" b="1" dirty="0">
                <a:effectLst>
                  <a:outerShdw blurRad="38100" dist="38100" dir="2700000" algn="tl">
                    <a:srgbClr val="000000">
                      <a:alpha val="43137"/>
                    </a:srgbClr>
                  </a:outerShdw>
                </a:effectLst>
                <a:latin typeface="Courier New" panose="02070309020205020404" pitchFamily="49" charset="0"/>
              </a:rPr>
              <a:t>('leopard_i1.jpg',img)</a:t>
            </a:r>
          </a:p>
          <a:p>
            <a:r>
              <a:rPr lang="en-US" altLang="zh-TW" b="1" dirty="0" err="1">
                <a:effectLst>
                  <a:outerShdw blurRad="38100" dist="38100" dir="2700000" algn="tl">
                    <a:srgbClr val="000000">
                      <a:alpha val="43137"/>
                    </a:srgbClr>
                  </a:outerShdw>
                </a:effectLst>
                <a:latin typeface="Courier New" panose="02070309020205020404" pitchFamily="49" charset="0"/>
              </a:rPr>
              <a:t>imageio.imwrite</a:t>
            </a:r>
            <a:r>
              <a:rPr lang="en-US" altLang="zh-TW" b="1" dirty="0">
                <a:effectLst>
                  <a:outerShdw blurRad="38100" dist="38100" dir="2700000" algn="tl">
                    <a:srgbClr val="000000">
                      <a:alpha val="43137"/>
                    </a:srgbClr>
                  </a:outerShdw>
                </a:effectLst>
                <a:latin typeface="Courier New" panose="02070309020205020404" pitchFamily="49" charset="0"/>
              </a:rPr>
              <a:t>('leopard_i2.jpg',np.float32(</a:t>
            </a:r>
            <a:r>
              <a:rPr lang="en-US" altLang="zh-TW" b="1" dirty="0" err="1">
                <a:effectLst>
                  <a:outerShdw blurRad="38100" dist="38100" dir="2700000" algn="tl">
                    <a:srgbClr val="000000">
                      <a:alpha val="43137"/>
                    </a:srgbClr>
                  </a:outerShdw>
                </a:effectLst>
                <a:latin typeface="Courier New" panose="02070309020205020404" pitchFamily="49" charset="0"/>
              </a:rPr>
              <a:t>img</a:t>
            </a:r>
            <a:r>
              <a:rPr lang="en-US" altLang="zh-TW" b="1" dirty="0">
                <a:effectLst>
                  <a:outerShdw blurRad="38100" dist="38100" dir="2700000" algn="tl">
                    <a:srgbClr val="000000">
                      <a:alpha val="43137"/>
                    </a:srgbClr>
                  </a:outerShdw>
                </a:effectLst>
                <a:latin typeface="Courier New" panose="02070309020205020404" pitchFamily="49" charset="0"/>
              </a:rPr>
              <a:t>/10</a:t>
            </a:r>
            <a:r>
              <a:rPr lang="en-US" altLang="zh-TW" b="1" dirty="0" smtClean="0">
                <a:effectLst>
                  <a:outerShdw blurRad="38100" dist="38100" dir="2700000" algn="tl">
                    <a:srgbClr val="000000">
                      <a:alpha val="43137"/>
                    </a:srgbClr>
                  </a:outerShdw>
                </a:effectLst>
                <a:latin typeface="Courier New" panose="02070309020205020404" pitchFamily="49" charset="0"/>
              </a:rPr>
              <a:t>))</a:t>
            </a:r>
          </a:p>
          <a:p>
            <a:r>
              <a:rPr lang="en-US" altLang="zh-TW" b="1" dirty="0">
                <a:effectLst>
                  <a:outerShdw blurRad="38100" dist="38100" dir="2700000" algn="tl">
                    <a:srgbClr val="000000">
                      <a:alpha val="43137"/>
                    </a:srgbClr>
                  </a:outerShdw>
                </a:effectLst>
                <a:latin typeface="Courier New" panose="02070309020205020404" pitchFamily="49" charset="0"/>
              </a:rPr>
              <a:t> # automatic brightness adjust</a:t>
            </a:r>
          </a:p>
          <a:p>
            <a:r>
              <a:rPr lang="en-US" altLang="zh-TW" b="1" dirty="0" err="1">
                <a:effectLst>
                  <a:outerShdw blurRad="38100" dist="38100" dir="2700000" algn="tl">
                    <a:srgbClr val="000000">
                      <a:alpha val="43137"/>
                    </a:srgbClr>
                  </a:outerShdw>
                </a:effectLst>
                <a:latin typeface="Courier New" panose="02070309020205020404" pitchFamily="49" charset="0"/>
              </a:rPr>
              <a:t>imageio.imwrite</a:t>
            </a:r>
            <a:r>
              <a:rPr lang="en-US" altLang="zh-TW" b="1" dirty="0">
                <a:effectLst>
                  <a:outerShdw blurRad="38100" dist="38100" dir="2700000" algn="tl">
                    <a:srgbClr val="000000">
                      <a:alpha val="43137"/>
                    </a:srgbClr>
                  </a:outerShdw>
                </a:effectLst>
                <a:latin typeface="Courier New" panose="02070309020205020404" pitchFamily="49" charset="0"/>
              </a:rPr>
              <a:t>('leopard_i3.jpg',np.uint8(</a:t>
            </a:r>
            <a:r>
              <a:rPr lang="en-US" altLang="zh-TW" b="1" dirty="0" err="1">
                <a:effectLst>
                  <a:outerShdw blurRad="38100" dist="38100" dir="2700000" algn="tl">
                    <a:srgbClr val="000000">
                      <a:alpha val="43137"/>
                    </a:srgbClr>
                  </a:outerShdw>
                </a:effectLst>
                <a:latin typeface="Courier New" panose="02070309020205020404" pitchFamily="49" charset="0"/>
              </a:rPr>
              <a:t>img</a:t>
            </a:r>
            <a:r>
              <a:rPr lang="en-US" altLang="zh-TW" b="1" dirty="0">
                <a:effectLst>
                  <a:outerShdw blurRad="38100" dist="38100" dir="2700000" algn="tl">
                    <a:srgbClr val="000000">
                      <a:alpha val="43137"/>
                    </a:srgbClr>
                  </a:outerShdw>
                </a:effectLst>
                <a:latin typeface="Courier New" panose="02070309020205020404" pitchFamily="49" charset="0"/>
              </a:rPr>
              <a:t>/10))</a:t>
            </a:r>
          </a:p>
        </p:txBody>
      </p:sp>
      <p:sp>
        <p:nvSpPr>
          <p:cNvPr id="4" name="矩形 3"/>
          <p:cNvSpPr/>
          <p:nvPr/>
        </p:nvSpPr>
        <p:spPr>
          <a:xfrm>
            <a:off x="648275" y="476672"/>
            <a:ext cx="4572000" cy="523220"/>
          </a:xfrm>
          <a:prstGeom prst="rect">
            <a:avLst/>
          </a:prstGeom>
        </p:spPr>
        <p:txBody>
          <a:bodyPr>
            <a:spAutoFit/>
          </a:bodyPr>
          <a:lstStyle/>
          <a:p>
            <a:r>
              <a:rPr lang="zh-TW" altLang="en-US" sz="2800" b="1" dirty="0" smtClean="0">
                <a:effectLst>
                  <a:outerShdw blurRad="38100" dist="38100" dir="2700000" algn="tl">
                    <a:srgbClr val="000000">
                      <a:alpha val="43137"/>
                    </a:srgbClr>
                  </a:outerShdw>
                </a:effectLst>
              </a:rPr>
              <a:t>執行看看有甚麼結果</a:t>
            </a:r>
            <a:r>
              <a:rPr lang="en-US" altLang="zh-TW" sz="2800" b="1" dirty="0" smtClean="0">
                <a:effectLst>
                  <a:outerShdw blurRad="38100" dist="38100" dir="2700000" algn="tl">
                    <a:srgbClr val="000000">
                      <a:alpha val="43137"/>
                    </a:srgbClr>
                  </a:outerShdw>
                </a:effectLst>
              </a:rPr>
              <a:t>??</a:t>
            </a:r>
            <a:endParaRPr lang="zh-TW" alt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070999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smtClean="0"/>
              <a:t>Computer Vision</a:t>
            </a:r>
          </a:p>
          <a:p>
            <a:pPr algn="ctr"/>
            <a:r>
              <a:rPr lang="zh-TW" altLang="en-US" b="1" dirty="0"/>
              <a:t>電腦視覺</a:t>
            </a:r>
          </a:p>
          <a:p>
            <a:pPr algn="ctr"/>
            <a:endParaRPr lang="zh-TW" altLang="en-US" sz="6600" dirty="0"/>
          </a:p>
        </p:txBody>
      </p:sp>
    </p:spTree>
    <p:extLst>
      <p:ext uri="{BB962C8B-B14F-4D97-AF65-F5344CB8AC3E}">
        <p14:creationId xmlns:p14="http://schemas.microsoft.com/office/powerpoint/2010/main" val="14163742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t>圖像</a:t>
            </a:r>
            <a:r>
              <a:rPr lang="zh-TW" altLang="en-US" dirty="0" smtClean="0"/>
              <a:t>分類</a:t>
            </a:r>
            <a:r>
              <a:rPr lang="en-US" altLang="zh-TW" dirty="0" smtClean="0"/>
              <a:t>Image Classification</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628650" y="2443310"/>
            <a:ext cx="7734300" cy="2286000"/>
          </a:xfrm>
          <a:prstGeom prst="rect">
            <a:avLst/>
          </a:prstGeom>
        </p:spPr>
      </p:pic>
      <p:sp>
        <p:nvSpPr>
          <p:cNvPr id="4" name="矩形 3"/>
          <p:cNvSpPr/>
          <p:nvPr/>
        </p:nvSpPr>
        <p:spPr>
          <a:xfrm>
            <a:off x="397163" y="6421689"/>
            <a:ext cx="5121564" cy="369332"/>
          </a:xfrm>
          <a:prstGeom prst="rect">
            <a:avLst/>
          </a:prstGeom>
        </p:spPr>
        <p:txBody>
          <a:bodyPr wrap="square">
            <a:spAutoFit/>
          </a:bodyPr>
          <a:lstStyle/>
          <a:p>
            <a:r>
              <a:rPr lang="en-US" altLang="zh-TW" dirty="0"/>
              <a:t>https://ithelp.ithome.com.tw/articles/10204738</a:t>
            </a:r>
            <a:endParaRPr lang="zh-TW" altLang="en-US" dirty="0"/>
          </a:p>
        </p:txBody>
      </p:sp>
      <p:sp>
        <p:nvSpPr>
          <p:cNvPr id="6" name="矩形 5"/>
          <p:cNvSpPr/>
          <p:nvPr/>
        </p:nvSpPr>
        <p:spPr>
          <a:xfrm>
            <a:off x="671945" y="5190476"/>
            <a:ext cx="7691005" cy="646331"/>
          </a:xfrm>
          <a:prstGeom prst="rect">
            <a:avLst/>
          </a:prstGeom>
        </p:spPr>
        <p:txBody>
          <a:bodyPr wrap="square">
            <a:spAutoFit/>
          </a:bodyPr>
          <a:lstStyle/>
          <a:p>
            <a:r>
              <a:rPr lang="zh-TW" altLang="en-US" dirty="0"/>
              <a:t>圖片來源：</a:t>
            </a:r>
            <a:r>
              <a:rPr lang="en-US" altLang="zh-TW" dirty="0"/>
              <a:t>https://www.researchgate.net/figure/Deep-Convolutional-Neural-Network-CNN-for-classification-image-from-31_fig7_318277197</a:t>
            </a:r>
            <a:endParaRPr lang="zh-TW" altLang="en-US" dirty="0"/>
          </a:p>
        </p:txBody>
      </p:sp>
      <p:sp>
        <p:nvSpPr>
          <p:cNvPr id="7" name="矩形 6"/>
          <p:cNvSpPr/>
          <p:nvPr/>
        </p:nvSpPr>
        <p:spPr>
          <a:xfrm>
            <a:off x="561398" y="1814793"/>
            <a:ext cx="7868804" cy="646331"/>
          </a:xfrm>
          <a:prstGeom prst="rect">
            <a:avLst/>
          </a:prstGeom>
        </p:spPr>
        <p:txBody>
          <a:bodyPr wrap="square">
            <a:spAutoFit/>
          </a:bodyPr>
          <a:lstStyle/>
          <a:p>
            <a:r>
              <a:rPr lang="zh-TW" altLang="en-US" dirty="0"/>
              <a:t>給定單一類別標籤的圖像，要求為一組未曾見過的測試圖像預測圖像類別並衡量預測的準確性。</a:t>
            </a:r>
          </a:p>
        </p:txBody>
      </p:sp>
    </p:spTree>
    <p:extLst>
      <p:ext uri="{BB962C8B-B14F-4D97-AF65-F5344CB8AC3E}">
        <p14:creationId xmlns:p14="http://schemas.microsoft.com/office/powerpoint/2010/main" val="1746040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agenda</a:t>
            </a:r>
            <a:endParaRPr lang="zh-TW" altLang="en-US" dirty="0"/>
          </a:p>
        </p:txBody>
      </p:sp>
      <p:sp>
        <p:nvSpPr>
          <p:cNvPr id="3" name="內容版面配置區 2"/>
          <p:cNvSpPr>
            <a:spLocks noGrp="1"/>
          </p:cNvSpPr>
          <p:nvPr>
            <p:ph idx="1"/>
          </p:nvPr>
        </p:nvSpPr>
        <p:spPr/>
        <p:txBody>
          <a:bodyPr/>
          <a:lstStyle/>
          <a:p>
            <a:r>
              <a:rPr lang="en-US" altLang="zh-TW" dirty="0"/>
              <a:t>Image </a:t>
            </a:r>
            <a:r>
              <a:rPr lang="en-US" altLang="zh-TW" dirty="0" smtClean="0"/>
              <a:t>processing</a:t>
            </a:r>
          </a:p>
          <a:p>
            <a:r>
              <a:rPr lang="en-US" altLang="zh-TW" dirty="0" smtClean="0"/>
              <a:t>IMAGE</a:t>
            </a:r>
            <a:r>
              <a:rPr lang="zh-TW" altLang="en-US" dirty="0" smtClean="0"/>
              <a:t>處理基礎</a:t>
            </a:r>
            <a:r>
              <a:rPr lang="en-US" altLang="zh-TW" dirty="0" smtClean="0"/>
              <a:t>--</a:t>
            </a:r>
            <a:r>
              <a:rPr lang="zh-TW" altLang="en-US" b="1" dirty="0">
                <a:effectLst>
                  <a:outerShdw blurRad="38100" dist="38100" dir="2700000" algn="tl">
                    <a:srgbClr val="000000">
                      <a:alpha val="43137"/>
                    </a:srgbClr>
                  </a:outerShdw>
                </a:effectLst>
              </a:rPr>
              <a:t>使用矩陣儲存圖片</a:t>
            </a:r>
            <a:endParaRPr lang="en-US" altLang="zh-TW" b="1" dirty="0">
              <a:effectLst>
                <a:outerShdw blurRad="38100" dist="38100" dir="2700000" algn="tl">
                  <a:srgbClr val="000000">
                    <a:alpha val="43137"/>
                  </a:srgbClr>
                </a:outerShdw>
              </a:effectLst>
            </a:endParaRPr>
          </a:p>
          <a:p>
            <a:r>
              <a:rPr lang="zh-TW" altLang="en-US" dirty="0" smtClean="0"/>
              <a:t>讀寫與顯示</a:t>
            </a:r>
            <a:r>
              <a:rPr lang="zh-TW" altLang="en-US" b="1" dirty="0">
                <a:effectLst>
                  <a:outerShdw blurRad="38100" dist="38100" dir="2700000" algn="tl">
                    <a:srgbClr val="000000">
                      <a:alpha val="43137"/>
                    </a:srgbClr>
                  </a:outerShdw>
                </a:effectLst>
              </a:rPr>
              <a:t>圖片</a:t>
            </a:r>
            <a:endParaRPr lang="en-US" altLang="zh-TW" b="1" dirty="0">
              <a:effectLst>
                <a:outerShdw blurRad="38100" dist="38100" dir="2700000" algn="tl">
                  <a:srgbClr val="000000">
                    <a:alpha val="43137"/>
                  </a:srgbClr>
                </a:outerShdw>
              </a:effectLst>
            </a:endParaRPr>
          </a:p>
          <a:p>
            <a:r>
              <a:rPr lang="zh-TW" altLang="en-US" dirty="0" smtClean="0"/>
              <a:t>圖片變形</a:t>
            </a:r>
            <a:endParaRPr lang="en-US" altLang="zh-TW" dirty="0" smtClean="0"/>
          </a:p>
          <a:p>
            <a:r>
              <a:rPr lang="zh-TW" altLang="en-US" b="1" dirty="0"/>
              <a:t>應用</a:t>
            </a:r>
          </a:p>
          <a:p>
            <a:endParaRPr lang="en-US" altLang="zh-TW" dirty="0" smtClean="0"/>
          </a:p>
          <a:p>
            <a:endParaRPr lang="zh-TW" altLang="en-US" dirty="0"/>
          </a:p>
        </p:txBody>
      </p:sp>
      <p:sp>
        <p:nvSpPr>
          <p:cNvPr id="4" name="投影片編號版面配置區 3"/>
          <p:cNvSpPr>
            <a:spLocks noGrp="1"/>
          </p:cNvSpPr>
          <p:nvPr>
            <p:ph type="sldNum" sz="quarter" idx="12"/>
          </p:nvPr>
        </p:nvSpPr>
        <p:spPr/>
        <p:txBody>
          <a:bodyPr/>
          <a:lstStyle/>
          <a:p>
            <a:fld id="{241A6D72-4E0E-4822-92DE-EF70A66F4C99}" type="slidenum">
              <a:rPr lang="zh-TW" altLang="en-US" smtClean="0"/>
              <a:t>2</a:t>
            </a:fld>
            <a:endParaRPr lang="zh-TW" altLang="en-US"/>
          </a:p>
        </p:txBody>
      </p:sp>
    </p:spTree>
    <p:extLst>
      <p:ext uri="{BB962C8B-B14F-4D97-AF65-F5344CB8AC3E}">
        <p14:creationId xmlns:p14="http://schemas.microsoft.com/office/powerpoint/2010/main" val="13731620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062105" y="5931605"/>
            <a:ext cx="4238914" cy="859416"/>
          </a:xfrm>
        </p:spPr>
        <p:txBody>
          <a:bodyPr>
            <a:normAutofit fontScale="90000"/>
          </a:bodyPr>
          <a:lstStyle/>
          <a:p>
            <a:r>
              <a:rPr lang="en-US" altLang="zh-TW" dirty="0"/>
              <a:t>Object Detection</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494434" y="2012971"/>
            <a:ext cx="7886700" cy="3280990"/>
          </a:xfrm>
          <a:prstGeom prst="rect">
            <a:avLst/>
          </a:prstGeom>
        </p:spPr>
      </p:pic>
      <p:sp>
        <p:nvSpPr>
          <p:cNvPr id="4" name="矩形 3"/>
          <p:cNvSpPr/>
          <p:nvPr/>
        </p:nvSpPr>
        <p:spPr>
          <a:xfrm>
            <a:off x="397163" y="6421689"/>
            <a:ext cx="5121564" cy="369332"/>
          </a:xfrm>
          <a:prstGeom prst="rect">
            <a:avLst/>
          </a:prstGeom>
        </p:spPr>
        <p:txBody>
          <a:bodyPr wrap="square">
            <a:spAutoFit/>
          </a:bodyPr>
          <a:lstStyle/>
          <a:p>
            <a:r>
              <a:rPr lang="en-US" altLang="zh-TW" dirty="0"/>
              <a:t>https://ithelp.ithome.com.tw/articles/10204738</a:t>
            </a:r>
            <a:endParaRPr lang="zh-TW" altLang="en-US" dirty="0"/>
          </a:p>
        </p:txBody>
      </p:sp>
      <p:sp>
        <p:nvSpPr>
          <p:cNvPr id="6" name="矩形 5"/>
          <p:cNvSpPr/>
          <p:nvPr/>
        </p:nvSpPr>
        <p:spPr>
          <a:xfrm>
            <a:off x="494434" y="5258214"/>
            <a:ext cx="8081241" cy="646331"/>
          </a:xfrm>
          <a:prstGeom prst="rect">
            <a:avLst/>
          </a:prstGeom>
        </p:spPr>
        <p:txBody>
          <a:bodyPr wrap="square">
            <a:spAutoFit/>
          </a:bodyPr>
          <a:lstStyle/>
          <a:p>
            <a:r>
              <a:rPr lang="zh-TW" altLang="en-US" dirty="0"/>
              <a:t>圖片來源：</a:t>
            </a:r>
            <a:r>
              <a:rPr lang="en-US" altLang="zh-TW" dirty="0"/>
              <a:t>https://medium.com/comet-app/review-of-deep-learning-algorithms-for-object-detection-c1f3d437b852</a:t>
            </a:r>
            <a:endParaRPr lang="zh-TW" altLang="en-US" dirty="0"/>
          </a:p>
        </p:txBody>
      </p:sp>
      <p:sp>
        <p:nvSpPr>
          <p:cNvPr id="7" name="標題 1"/>
          <p:cNvSpPr txBox="1">
            <a:spLocks/>
          </p:cNvSpPr>
          <p:nvPr/>
        </p:nvSpPr>
        <p:spPr>
          <a:xfrm>
            <a:off x="314614" y="215864"/>
            <a:ext cx="6317095" cy="10018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mtClean="0"/>
              <a:t>目標</a:t>
            </a:r>
            <a:r>
              <a:rPr lang="zh-TW" altLang="en-US" smtClean="0"/>
              <a:t>偵</a:t>
            </a:r>
            <a:r>
              <a:rPr lang="zh-CN" altLang="en-US" smtClean="0"/>
              <a:t>測</a:t>
            </a:r>
            <a:r>
              <a:rPr lang="en-US" altLang="zh-TW" b="1" smtClean="0">
                <a:effectLst>
                  <a:outerShdw blurRad="38100" dist="38100" dir="2700000" algn="tl">
                    <a:srgbClr val="000000">
                      <a:alpha val="43137"/>
                    </a:srgbClr>
                  </a:outerShdw>
                </a:effectLst>
              </a:rPr>
              <a:t>object detection</a:t>
            </a:r>
            <a:endParaRPr lang="zh-TW" altLang="en-US" b="1" dirty="0">
              <a:effectLst>
                <a:outerShdw blurRad="38100" dist="38100" dir="2700000" algn="tl">
                  <a:srgbClr val="000000">
                    <a:alpha val="43137"/>
                  </a:srgbClr>
                </a:outerShdw>
              </a:effectLst>
            </a:endParaRPr>
          </a:p>
        </p:txBody>
      </p:sp>
      <p:sp>
        <p:nvSpPr>
          <p:cNvPr id="8" name="矩形 7"/>
          <p:cNvSpPr/>
          <p:nvPr/>
        </p:nvSpPr>
        <p:spPr>
          <a:xfrm>
            <a:off x="541194" y="1080328"/>
            <a:ext cx="6433127" cy="830997"/>
          </a:xfrm>
          <a:prstGeom prst="rect">
            <a:avLst/>
          </a:prstGeom>
        </p:spPr>
        <p:txBody>
          <a:bodyPr wrap="square">
            <a:spAutoFit/>
          </a:bodyPr>
          <a:lstStyle/>
          <a:p>
            <a:r>
              <a:rPr lang="zh-CN" altLang="en-US" sz="2400" dirty="0" smtClean="0"/>
              <a:t>找出圖像或視頻中的感興趣目標，</a:t>
            </a:r>
            <a:endParaRPr lang="en-US" altLang="zh-CN" sz="2400" dirty="0" smtClean="0"/>
          </a:p>
          <a:p>
            <a:r>
              <a:rPr lang="zh-CN" altLang="en-US" sz="2400" dirty="0" smtClean="0"/>
              <a:t>同時實現輸出檢測目標的位置和類別</a:t>
            </a:r>
            <a:endParaRPr lang="zh-TW" altLang="en-US" sz="2400" dirty="0"/>
          </a:p>
        </p:txBody>
      </p:sp>
    </p:spTree>
    <p:extLst>
      <p:ext uri="{BB962C8B-B14F-4D97-AF65-F5344CB8AC3E}">
        <p14:creationId xmlns:p14="http://schemas.microsoft.com/office/powerpoint/2010/main" val="3023426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6068" y="337418"/>
            <a:ext cx="3222914" cy="946438"/>
          </a:xfrm>
        </p:spPr>
        <p:txBody>
          <a:bodyPr/>
          <a:lstStyle/>
          <a:p>
            <a:r>
              <a:rPr lang="zh-TW" altLang="en-US" dirty="0" smtClean="0"/>
              <a:t>常用資料集</a:t>
            </a:r>
            <a:endParaRPr lang="zh-TW" altLang="en-US" dirty="0"/>
          </a:p>
        </p:txBody>
      </p:sp>
      <p:sp>
        <p:nvSpPr>
          <p:cNvPr id="4" name="矩形 3"/>
          <p:cNvSpPr/>
          <p:nvPr/>
        </p:nvSpPr>
        <p:spPr>
          <a:xfrm>
            <a:off x="281707" y="1589089"/>
            <a:ext cx="8418947" cy="4832092"/>
          </a:xfrm>
          <a:prstGeom prst="rect">
            <a:avLst/>
          </a:prstGeom>
        </p:spPr>
        <p:txBody>
          <a:bodyPr wrap="square">
            <a:spAutoFit/>
          </a:bodyPr>
          <a:lstStyle/>
          <a:p>
            <a:r>
              <a:rPr lang="en-US" altLang="zh-CN" sz="2800" dirty="0" smtClean="0">
                <a:solidFill>
                  <a:srgbClr val="FF0000"/>
                </a:solidFill>
              </a:rPr>
              <a:t>PASCAL VOC </a:t>
            </a:r>
            <a:r>
              <a:rPr lang="zh-CN" altLang="en-US" sz="2800" dirty="0" smtClean="0"/>
              <a:t>包含</a:t>
            </a:r>
            <a:r>
              <a:rPr lang="en-US" altLang="zh-CN" sz="2800" dirty="0" smtClean="0"/>
              <a:t>20</a:t>
            </a:r>
            <a:r>
              <a:rPr lang="zh-CN" altLang="en-US" sz="2800" dirty="0" smtClean="0"/>
              <a:t>個類別。</a:t>
            </a:r>
            <a:endParaRPr lang="en-US" altLang="zh-CN" sz="2800" dirty="0" smtClean="0"/>
          </a:p>
          <a:p>
            <a:r>
              <a:rPr lang="zh-CN" altLang="en-US" sz="2800" dirty="0" smtClean="0"/>
              <a:t>通常是用</a:t>
            </a:r>
            <a:r>
              <a:rPr lang="en-US" altLang="zh-CN" sz="2800" dirty="0" smtClean="0"/>
              <a:t>VOC07</a:t>
            </a:r>
            <a:r>
              <a:rPr lang="zh-CN" altLang="en-US" sz="2800" dirty="0" smtClean="0"/>
              <a:t>和</a:t>
            </a:r>
            <a:r>
              <a:rPr lang="en-US" altLang="zh-CN" sz="2800" dirty="0" smtClean="0"/>
              <a:t>VOC12</a:t>
            </a:r>
            <a:r>
              <a:rPr lang="zh-CN" altLang="en-US" sz="2800" dirty="0" smtClean="0"/>
              <a:t>的</a:t>
            </a:r>
            <a:r>
              <a:rPr lang="en-US" altLang="zh-CN" sz="2800" dirty="0" err="1" smtClean="0"/>
              <a:t>trainval</a:t>
            </a:r>
            <a:r>
              <a:rPr lang="zh-CN" altLang="en-US" sz="2800" dirty="0" smtClean="0"/>
              <a:t>並集作為訓練，</a:t>
            </a:r>
            <a:endParaRPr lang="en-US" altLang="zh-CN" sz="2800" dirty="0" smtClean="0"/>
          </a:p>
          <a:p>
            <a:r>
              <a:rPr lang="zh-CN" altLang="en-US" sz="2800" dirty="0" smtClean="0"/>
              <a:t>用</a:t>
            </a:r>
            <a:r>
              <a:rPr lang="en-US" altLang="zh-CN" sz="2800" dirty="0" smtClean="0"/>
              <a:t>VOC07</a:t>
            </a:r>
            <a:r>
              <a:rPr lang="zh-CN" altLang="en-US" sz="2800" dirty="0" smtClean="0"/>
              <a:t>的測試集作為測試。</a:t>
            </a:r>
          </a:p>
          <a:p>
            <a:endParaRPr lang="zh-CN" altLang="en-US" sz="2800" dirty="0" smtClean="0"/>
          </a:p>
          <a:p>
            <a:r>
              <a:rPr lang="en-US" altLang="zh-CN" sz="2800" dirty="0" smtClean="0">
                <a:solidFill>
                  <a:srgbClr val="FF0000"/>
                </a:solidFill>
              </a:rPr>
              <a:t>MS COCO </a:t>
            </a:r>
            <a:endParaRPr lang="en-US" altLang="zh-CN" sz="2800" dirty="0" smtClean="0">
              <a:solidFill>
                <a:srgbClr val="FF0000"/>
              </a:solidFill>
            </a:endParaRPr>
          </a:p>
          <a:p>
            <a:r>
              <a:rPr lang="en-US" altLang="zh-CN" sz="2800" dirty="0" smtClean="0">
                <a:solidFill>
                  <a:srgbClr val="FF0000"/>
                </a:solidFill>
              </a:rPr>
              <a:t>COCO</a:t>
            </a:r>
            <a:r>
              <a:rPr lang="zh-CN" altLang="en-US" sz="2800" dirty="0" smtClean="0"/>
              <a:t>比</a:t>
            </a:r>
            <a:r>
              <a:rPr lang="en-US" altLang="zh-CN" sz="2800" dirty="0" smtClean="0"/>
              <a:t>VOC</a:t>
            </a:r>
            <a:r>
              <a:rPr lang="zh-CN" altLang="en-US" sz="2800" dirty="0" smtClean="0"/>
              <a:t>更困難。</a:t>
            </a:r>
            <a:endParaRPr lang="en-US" altLang="zh-CN" sz="2800" dirty="0" smtClean="0"/>
          </a:p>
          <a:p>
            <a:r>
              <a:rPr lang="en-US" altLang="zh-CN" sz="2800" dirty="0" smtClean="0"/>
              <a:t>COCO</a:t>
            </a:r>
            <a:r>
              <a:rPr lang="zh-CN" altLang="en-US" sz="2800" dirty="0" smtClean="0"/>
              <a:t>包含</a:t>
            </a:r>
            <a:r>
              <a:rPr lang="en-US" altLang="zh-CN" sz="2800" dirty="0" smtClean="0"/>
              <a:t>80k</a:t>
            </a:r>
            <a:r>
              <a:rPr lang="zh-CN" altLang="en-US" sz="2800" dirty="0" smtClean="0"/>
              <a:t>訓練圖像、</a:t>
            </a:r>
            <a:r>
              <a:rPr lang="en-US" altLang="zh-CN" sz="2800" dirty="0" smtClean="0"/>
              <a:t>40k</a:t>
            </a:r>
            <a:r>
              <a:rPr lang="zh-CN" altLang="en-US" sz="2800" dirty="0" smtClean="0"/>
              <a:t>驗證圖像、和</a:t>
            </a:r>
            <a:r>
              <a:rPr lang="en-US" altLang="zh-CN" sz="2800" dirty="0" smtClean="0"/>
              <a:t>20k</a:t>
            </a:r>
            <a:r>
              <a:rPr lang="zh-CN" altLang="en-US" sz="2800" dirty="0" smtClean="0"/>
              <a:t>沒有公開標記的測試圖像</a:t>
            </a:r>
            <a:r>
              <a:rPr lang="en-US" altLang="zh-CN" sz="2800" dirty="0" smtClean="0"/>
              <a:t>(test-dev)</a:t>
            </a:r>
            <a:r>
              <a:rPr lang="zh-CN" altLang="en-US" sz="2800" dirty="0" smtClean="0"/>
              <a:t>，</a:t>
            </a:r>
            <a:r>
              <a:rPr lang="en-US" altLang="zh-CN" sz="2800" dirty="0" smtClean="0"/>
              <a:t>80</a:t>
            </a:r>
            <a:r>
              <a:rPr lang="zh-CN" altLang="en-US" sz="2800" dirty="0" smtClean="0"/>
              <a:t>個類別，平均每張圖</a:t>
            </a:r>
            <a:r>
              <a:rPr lang="en-US" altLang="zh-CN" sz="2800" dirty="0" smtClean="0"/>
              <a:t>7.2</a:t>
            </a:r>
            <a:r>
              <a:rPr lang="zh-CN" altLang="en-US" sz="2800" dirty="0" smtClean="0"/>
              <a:t>個目標。</a:t>
            </a:r>
            <a:endParaRPr lang="en-US" altLang="zh-CN" sz="2800" dirty="0" smtClean="0"/>
          </a:p>
          <a:p>
            <a:r>
              <a:rPr lang="zh-CN" altLang="en-US" sz="2800" dirty="0" smtClean="0"/>
              <a:t>通常是用</a:t>
            </a:r>
            <a:r>
              <a:rPr lang="en-US" altLang="zh-CN" sz="2800" dirty="0" smtClean="0"/>
              <a:t>80k</a:t>
            </a:r>
            <a:r>
              <a:rPr lang="zh-CN" altLang="en-US" sz="2800" dirty="0" smtClean="0"/>
              <a:t>訓練和</a:t>
            </a:r>
            <a:r>
              <a:rPr lang="en-US" altLang="zh-CN" sz="2800" dirty="0" smtClean="0"/>
              <a:t>35k</a:t>
            </a:r>
            <a:r>
              <a:rPr lang="zh-CN" altLang="en-US" sz="2800" dirty="0" smtClean="0"/>
              <a:t>驗證圖像的並集作為訓練，其餘</a:t>
            </a:r>
            <a:r>
              <a:rPr lang="en-US" altLang="zh-CN" sz="2800" dirty="0" smtClean="0"/>
              <a:t>5k</a:t>
            </a:r>
            <a:r>
              <a:rPr lang="zh-CN" altLang="en-US" sz="2800" dirty="0" smtClean="0"/>
              <a:t>圖像作為驗證，</a:t>
            </a:r>
            <a:r>
              <a:rPr lang="en-US" altLang="zh-CN" sz="2800" dirty="0" smtClean="0"/>
              <a:t>20k</a:t>
            </a:r>
            <a:r>
              <a:rPr lang="zh-CN" altLang="en-US" sz="2800" dirty="0" smtClean="0"/>
              <a:t>測試圖像用於線上測試。</a:t>
            </a:r>
            <a:endParaRPr lang="zh-TW" altLang="en-US" sz="2800" dirty="0"/>
          </a:p>
        </p:txBody>
      </p:sp>
    </p:spTree>
    <p:extLst>
      <p:ext uri="{BB962C8B-B14F-4D97-AF65-F5344CB8AC3E}">
        <p14:creationId xmlns:p14="http://schemas.microsoft.com/office/powerpoint/2010/main" val="796450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5258" y="2728523"/>
            <a:ext cx="1889475" cy="3139321"/>
          </a:xfrm>
          <a:prstGeom prst="rect">
            <a:avLst/>
          </a:prstGeom>
        </p:spPr>
        <p:txBody>
          <a:bodyPr wrap="square">
            <a:spAutoFit/>
          </a:bodyPr>
          <a:lstStyle/>
          <a:p>
            <a:r>
              <a:rPr lang="en-US" altLang="zh-TW" dirty="0" smtClean="0"/>
              <a:t>R-CNN</a:t>
            </a:r>
          </a:p>
          <a:p>
            <a:r>
              <a:rPr lang="en-US" altLang="zh-TW" dirty="0" smtClean="0"/>
              <a:t>Fast R-CNN</a:t>
            </a:r>
          </a:p>
          <a:p>
            <a:r>
              <a:rPr lang="en-US" altLang="zh-TW" dirty="0" smtClean="0"/>
              <a:t>Faster R-CNN</a:t>
            </a:r>
          </a:p>
          <a:p>
            <a:r>
              <a:rPr lang="en-US" altLang="zh-TW" dirty="0" smtClean="0"/>
              <a:t>Mask R-CNN</a:t>
            </a:r>
          </a:p>
          <a:p>
            <a:r>
              <a:rPr lang="en-US" altLang="zh-TW" dirty="0" smtClean="0"/>
              <a:t>Light-Head R-CNN</a:t>
            </a:r>
          </a:p>
          <a:p>
            <a:r>
              <a:rPr lang="en-US" altLang="zh-TW" dirty="0" smtClean="0"/>
              <a:t>Cascade R-CNN</a:t>
            </a:r>
          </a:p>
          <a:p>
            <a:r>
              <a:rPr lang="en-US" altLang="zh-TW" dirty="0" smtClean="0"/>
              <a:t>SPP-Net</a:t>
            </a:r>
          </a:p>
          <a:p>
            <a:r>
              <a:rPr lang="en-US" altLang="zh-TW" dirty="0" smtClean="0"/>
              <a:t>YOLO</a:t>
            </a:r>
          </a:p>
          <a:p>
            <a:r>
              <a:rPr lang="en-US" altLang="zh-TW" dirty="0" smtClean="0"/>
              <a:t>YOLOv2</a:t>
            </a:r>
          </a:p>
          <a:p>
            <a:r>
              <a:rPr lang="en-US" altLang="zh-TW" dirty="0" smtClean="0"/>
              <a:t>YOLOv3</a:t>
            </a:r>
          </a:p>
          <a:p>
            <a:r>
              <a:rPr lang="en-US" altLang="zh-TW" dirty="0" smtClean="0"/>
              <a:t>YOLT</a:t>
            </a:r>
          </a:p>
        </p:txBody>
      </p:sp>
      <p:sp>
        <p:nvSpPr>
          <p:cNvPr id="3" name="矩形 2"/>
          <p:cNvSpPr/>
          <p:nvPr/>
        </p:nvSpPr>
        <p:spPr>
          <a:xfrm>
            <a:off x="4740058" y="2603055"/>
            <a:ext cx="3905178" cy="3139321"/>
          </a:xfrm>
          <a:prstGeom prst="rect">
            <a:avLst/>
          </a:prstGeom>
        </p:spPr>
        <p:txBody>
          <a:bodyPr wrap="square">
            <a:spAutoFit/>
          </a:bodyPr>
          <a:lstStyle/>
          <a:p>
            <a:r>
              <a:rPr lang="en-US" altLang="zh-TW" dirty="0" err="1" smtClean="0"/>
              <a:t>RetinaNet</a:t>
            </a:r>
            <a:endParaRPr lang="en-US" altLang="zh-TW" dirty="0" smtClean="0"/>
          </a:p>
          <a:p>
            <a:r>
              <a:rPr lang="en-US" altLang="zh-TW" dirty="0" err="1" smtClean="0"/>
              <a:t>MegDet</a:t>
            </a:r>
            <a:endParaRPr lang="en-US" altLang="zh-TW" dirty="0" smtClean="0"/>
          </a:p>
          <a:p>
            <a:r>
              <a:rPr lang="en-US" altLang="zh-TW" dirty="0" err="1" smtClean="0"/>
              <a:t>RefineNet</a:t>
            </a:r>
            <a:endParaRPr lang="en-US" altLang="zh-TW" dirty="0" smtClean="0"/>
          </a:p>
          <a:p>
            <a:r>
              <a:rPr lang="en-US" altLang="zh-TW" dirty="0" err="1" smtClean="0"/>
              <a:t>DetNet</a:t>
            </a:r>
            <a:endParaRPr lang="en-US" altLang="zh-TW" dirty="0" smtClean="0"/>
          </a:p>
          <a:p>
            <a:r>
              <a:rPr lang="en-US" altLang="zh-TW" dirty="0" smtClean="0"/>
              <a:t>SSOD</a:t>
            </a:r>
          </a:p>
          <a:p>
            <a:r>
              <a:rPr lang="en-US" altLang="zh-TW" dirty="0" err="1" smtClean="0"/>
              <a:t>CornerNet</a:t>
            </a:r>
            <a:endParaRPr lang="en-US" altLang="zh-TW" dirty="0" smtClean="0"/>
          </a:p>
          <a:p>
            <a:r>
              <a:rPr lang="en-US" altLang="zh-TW" dirty="0" smtClean="0"/>
              <a:t>M2Det</a:t>
            </a:r>
          </a:p>
          <a:p>
            <a:r>
              <a:rPr lang="en-US" altLang="zh-TW" dirty="0" smtClean="0"/>
              <a:t>3D Object Detection</a:t>
            </a:r>
          </a:p>
          <a:p>
            <a:r>
              <a:rPr lang="en-US" altLang="zh-TW" dirty="0" smtClean="0"/>
              <a:t>ZSD</a:t>
            </a:r>
            <a:r>
              <a:rPr lang="zh-TW" altLang="en-US" dirty="0" smtClean="0"/>
              <a:t>（</a:t>
            </a:r>
            <a:r>
              <a:rPr lang="en-US" altLang="zh-TW" dirty="0" smtClean="0"/>
              <a:t>Zero-Shot Object Detection</a:t>
            </a:r>
            <a:r>
              <a:rPr lang="zh-TW" altLang="en-US" dirty="0" smtClean="0"/>
              <a:t>）</a:t>
            </a:r>
          </a:p>
          <a:p>
            <a:r>
              <a:rPr lang="en-US" altLang="zh-TW" dirty="0" smtClean="0"/>
              <a:t>OSD</a:t>
            </a:r>
            <a:r>
              <a:rPr lang="zh-TW" altLang="en-US" dirty="0" smtClean="0"/>
              <a:t>（</a:t>
            </a:r>
            <a:r>
              <a:rPr lang="en-US" altLang="zh-TW" dirty="0" smtClean="0"/>
              <a:t>One-Shot object Detection</a:t>
            </a:r>
            <a:r>
              <a:rPr lang="zh-TW" altLang="en-US" dirty="0" smtClean="0"/>
              <a:t>）</a:t>
            </a:r>
          </a:p>
          <a:p>
            <a:r>
              <a:rPr lang="en-US" altLang="zh-TW" dirty="0" smtClean="0"/>
              <a:t>Weakly Supervised Object Detection</a:t>
            </a:r>
            <a:endParaRPr lang="zh-TW" altLang="en-US" dirty="0"/>
          </a:p>
        </p:txBody>
      </p:sp>
      <p:sp>
        <p:nvSpPr>
          <p:cNvPr id="4" name="矩形 3"/>
          <p:cNvSpPr/>
          <p:nvPr/>
        </p:nvSpPr>
        <p:spPr>
          <a:xfrm>
            <a:off x="3079317" y="2741555"/>
            <a:ext cx="1298151" cy="2862322"/>
          </a:xfrm>
          <a:prstGeom prst="rect">
            <a:avLst/>
          </a:prstGeom>
        </p:spPr>
        <p:txBody>
          <a:bodyPr wrap="square">
            <a:spAutoFit/>
          </a:bodyPr>
          <a:lstStyle/>
          <a:p>
            <a:r>
              <a:rPr lang="en-US" altLang="zh-TW" dirty="0" smtClean="0"/>
              <a:t>SSD</a:t>
            </a:r>
          </a:p>
          <a:p>
            <a:r>
              <a:rPr lang="en-US" altLang="zh-TW" dirty="0" smtClean="0"/>
              <a:t>DSSD</a:t>
            </a:r>
          </a:p>
          <a:p>
            <a:r>
              <a:rPr lang="en-US" altLang="zh-TW" dirty="0" smtClean="0"/>
              <a:t>FSSD</a:t>
            </a:r>
          </a:p>
          <a:p>
            <a:r>
              <a:rPr lang="en-US" altLang="zh-TW" dirty="0" smtClean="0"/>
              <a:t>ESSD</a:t>
            </a:r>
          </a:p>
          <a:p>
            <a:r>
              <a:rPr lang="en-US" altLang="zh-TW" dirty="0" smtClean="0"/>
              <a:t>MDSSD</a:t>
            </a:r>
          </a:p>
          <a:p>
            <a:r>
              <a:rPr lang="en-US" altLang="zh-TW" dirty="0" err="1" smtClean="0"/>
              <a:t>Pelee</a:t>
            </a:r>
            <a:endParaRPr lang="en-US" altLang="zh-TW" dirty="0" smtClean="0"/>
          </a:p>
          <a:p>
            <a:r>
              <a:rPr lang="en-US" altLang="zh-TW" dirty="0" smtClean="0"/>
              <a:t>Fire SSD</a:t>
            </a:r>
          </a:p>
          <a:p>
            <a:r>
              <a:rPr lang="en-US" altLang="zh-TW" dirty="0" smtClean="0"/>
              <a:t>R-FCN</a:t>
            </a:r>
          </a:p>
          <a:p>
            <a:r>
              <a:rPr lang="en-US" altLang="zh-TW" dirty="0" smtClean="0"/>
              <a:t>FPN</a:t>
            </a:r>
          </a:p>
          <a:p>
            <a:r>
              <a:rPr lang="en-US" altLang="zh-TW" dirty="0" smtClean="0"/>
              <a:t>DSOD</a:t>
            </a:r>
          </a:p>
        </p:txBody>
      </p:sp>
      <p:sp>
        <p:nvSpPr>
          <p:cNvPr id="5" name="矩形 4"/>
          <p:cNvSpPr/>
          <p:nvPr/>
        </p:nvSpPr>
        <p:spPr>
          <a:xfrm>
            <a:off x="316742" y="987586"/>
            <a:ext cx="6375905" cy="369332"/>
          </a:xfrm>
          <a:prstGeom prst="rect">
            <a:avLst/>
          </a:prstGeom>
        </p:spPr>
        <p:txBody>
          <a:bodyPr wrap="square">
            <a:spAutoFit/>
          </a:bodyPr>
          <a:lstStyle/>
          <a:p>
            <a:r>
              <a:rPr lang="en-US" altLang="zh-TW" dirty="0" smtClean="0"/>
              <a:t>https://github.com/amusi/awesome-object-detection</a:t>
            </a:r>
            <a:endParaRPr lang="zh-TW" altLang="en-US" dirty="0"/>
          </a:p>
        </p:txBody>
      </p:sp>
      <p:sp>
        <p:nvSpPr>
          <p:cNvPr id="6" name="矩形 5"/>
          <p:cNvSpPr/>
          <p:nvPr/>
        </p:nvSpPr>
        <p:spPr>
          <a:xfrm>
            <a:off x="316742" y="279700"/>
            <a:ext cx="6000938" cy="707886"/>
          </a:xfrm>
          <a:prstGeom prst="rect">
            <a:avLst/>
          </a:prstGeom>
        </p:spPr>
        <p:txBody>
          <a:bodyPr wrap="none">
            <a:spAutoFit/>
          </a:bodyPr>
          <a:lstStyle/>
          <a:p>
            <a:r>
              <a:rPr lang="en-US" altLang="zh-TW" sz="4000" b="1" dirty="0" smtClean="0">
                <a:effectLst>
                  <a:outerShdw blurRad="38100" dist="38100" dir="2700000" algn="tl">
                    <a:srgbClr val="000000">
                      <a:alpha val="43137"/>
                    </a:srgbClr>
                  </a:outerShdw>
                </a:effectLst>
              </a:rPr>
              <a:t>Awesome Object Detection</a:t>
            </a:r>
            <a:endParaRPr lang="zh-TW" altLang="en-US" sz="4000" b="1" dirty="0">
              <a:effectLst>
                <a:outerShdw blurRad="38100" dist="38100" dir="2700000" algn="tl">
                  <a:srgbClr val="000000">
                    <a:alpha val="43137"/>
                  </a:srgbClr>
                </a:outerShdw>
              </a:effectLst>
            </a:endParaRPr>
          </a:p>
        </p:txBody>
      </p:sp>
      <p:sp>
        <p:nvSpPr>
          <p:cNvPr id="7" name="矩形 6"/>
          <p:cNvSpPr/>
          <p:nvPr/>
        </p:nvSpPr>
        <p:spPr>
          <a:xfrm>
            <a:off x="316742" y="1587392"/>
            <a:ext cx="8328494" cy="369332"/>
          </a:xfrm>
          <a:prstGeom prst="rect">
            <a:avLst/>
          </a:prstGeom>
        </p:spPr>
        <p:txBody>
          <a:bodyPr wrap="square">
            <a:spAutoFit/>
          </a:bodyPr>
          <a:lstStyle/>
          <a:p>
            <a:r>
              <a:rPr lang="en-US" altLang="zh-TW" dirty="0" smtClean="0"/>
              <a:t>https://handong1587.github.io/deep_learning/2015/10/09/object-detection.html</a:t>
            </a:r>
            <a:endParaRPr lang="zh-TW" altLang="en-US" dirty="0"/>
          </a:p>
        </p:txBody>
      </p:sp>
    </p:spTree>
    <p:extLst>
      <p:ext uri="{BB962C8B-B14F-4D97-AF65-F5344CB8AC3E}">
        <p14:creationId xmlns:p14="http://schemas.microsoft.com/office/powerpoint/2010/main" val="541241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smtClean="0"/>
              <a:t>評價指標</a:t>
            </a:r>
            <a:endParaRPr lang="zh-TW" altLang="en-US" dirty="0"/>
          </a:p>
        </p:txBody>
      </p:sp>
      <p:sp>
        <p:nvSpPr>
          <p:cNvPr id="4" name="矩形 3"/>
          <p:cNvSpPr/>
          <p:nvPr/>
        </p:nvSpPr>
        <p:spPr>
          <a:xfrm>
            <a:off x="891309" y="2090387"/>
            <a:ext cx="6858000" cy="2862322"/>
          </a:xfrm>
          <a:prstGeom prst="rect">
            <a:avLst/>
          </a:prstGeom>
        </p:spPr>
        <p:txBody>
          <a:bodyPr wrap="square">
            <a:spAutoFit/>
          </a:bodyPr>
          <a:lstStyle/>
          <a:p>
            <a:r>
              <a:rPr lang="en-US" altLang="zh-CN" dirty="0" err="1" smtClean="0"/>
              <a:t>mAP</a:t>
            </a:r>
            <a:r>
              <a:rPr lang="en-US" altLang="zh-CN" dirty="0" smtClean="0"/>
              <a:t> (mean average precision) </a:t>
            </a:r>
            <a:r>
              <a:rPr lang="zh-CN" altLang="en-US" dirty="0" smtClean="0"/>
              <a:t>當預測的包圍盒和真實包圍盒的交並比大於某一閾值</a:t>
            </a:r>
            <a:r>
              <a:rPr lang="en-US" altLang="zh-CN" dirty="0" smtClean="0"/>
              <a:t>(</a:t>
            </a:r>
            <a:r>
              <a:rPr lang="zh-CN" altLang="en-US" dirty="0" smtClean="0"/>
              <a:t>通常為</a:t>
            </a:r>
            <a:r>
              <a:rPr lang="en-US" altLang="zh-CN" dirty="0" smtClean="0"/>
              <a:t>0.5)</a:t>
            </a:r>
            <a:r>
              <a:rPr lang="zh-CN" altLang="en-US" dirty="0" smtClean="0"/>
              <a:t>，則認為該預測正確。</a:t>
            </a:r>
            <a:endParaRPr lang="en-US" altLang="zh-CN" dirty="0" smtClean="0"/>
          </a:p>
          <a:p>
            <a:r>
              <a:rPr lang="zh-CN" altLang="en-US" dirty="0" smtClean="0"/>
              <a:t>對每個類別，我們畫出它的查準率</a:t>
            </a:r>
            <a:r>
              <a:rPr lang="en-US" altLang="zh-CN" dirty="0" smtClean="0"/>
              <a:t>-</a:t>
            </a:r>
            <a:r>
              <a:rPr lang="zh-CN" altLang="en-US" dirty="0" smtClean="0"/>
              <a:t>查全率</a:t>
            </a:r>
            <a:r>
              <a:rPr lang="en-US" altLang="zh-CN" dirty="0" smtClean="0"/>
              <a:t>(precision-recall)</a:t>
            </a:r>
            <a:r>
              <a:rPr lang="zh-CN" altLang="en-US" dirty="0" smtClean="0"/>
              <a:t>曲線，平均準確率是曲線下的面積。之後再對所有類別的平均準確率求平均，即可得到</a:t>
            </a:r>
            <a:r>
              <a:rPr lang="en-US" altLang="zh-CN" dirty="0" err="1" smtClean="0"/>
              <a:t>mAP</a:t>
            </a:r>
            <a:r>
              <a:rPr lang="zh-CN" altLang="en-US" dirty="0" smtClean="0"/>
              <a:t>，其取值為</a:t>
            </a:r>
            <a:r>
              <a:rPr lang="en-US" altLang="zh-CN" dirty="0" smtClean="0"/>
              <a:t>[0, 100%]</a:t>
            </a:r>
            <a:r>
              <a:rPr lang="zh-CN" altLang="en-US" dirty="0" smtClean="0"/>
              <a:t>。</a:t>
            </a:r>
          </a:p>
          <a:p>
            <a:endParaRPr lang="zh-CN" altLang="en-US" dirty="0" smtClean="0"/>
          </a:p>
          <a:p>
            <a:r>
              <a:rPr lang="zh-CN" altLang="en-US" dirty="0" smtClean="0"/>
              <a:t>交並比</a:t>
            </a:r>
            <a:r>
              <a:rPr lang="en-US" altLang="zh-CN" dirty="0" smtClean="0"/>
              <a:t>(intersection over union, </a:t>
            </a:r>
            <a:r>
              <a:rPr lang="en-US" altLang="zh-CN" dirty="0" err="1" smtClean="0"/>
              <a:t>IoU</a:t>
            </a:r>
            <a:r>
              <a:rPr lang="en-US" altLang="zh-CN" dirty="0" smtClean="0"/>
              <a:t>) </a:t>
            </a:r>
            <a:r>
              <a:rPr lang="zh-CN" altLang="en-US" dirty="0" smtClean="0"/>
              <a:t>演算法預測的包圍盒和真實包圍盒交集的面積除以這兩個包圍盒並集的面積，取值為</a:t>
            </a:r>
            <a:r>
              <a:rPr lang="en-US" altLang="zh-CN" dirty="0" smtClean="0"/>
              <a:t>[0, 1]</a:t>
            </a:r>
            <a:r>
              <a:rPr lang="zh-CN" altLang="en-US" dirty="0" smtClean="0"/>
              <a:t>。</a:t>
            </a:r>
            <a:endParaRPr lang="en-US" altLang="zh-CN" dirty="0" smtClean="0"/>
          </a:p>
          <a:p>
            <a:r>
              <a:rPr lang="zh-CN" altLang="en-US" dirty="0" smtClean="0"/>
              <a:t>交並比度量了演算法預測的包圍盒和真實包圍盒的接近程度</a:t>
            </a:r>
            <a:endParaRPr lang="en-US" altLang="zh-CN" dirty="0" smtClean="0"/>
          </a:p>
          <a:p>
            <a:r>
              <a:rPr lang="zh-CN" altLang="en-US" dirty="0" smtClean="0"/>
              <a:t>交並比越大，兩個包圍盒的重疊程度越高。</a:t>
            </a:r>
            <a:endParaRPr lang="zh-TW" altLang="en-US" dirty="0"/>
          </a:p>
        </p:txBody>
      </p:sp>
    </p:spTree>
    <p:extLst>
      <p:ext uri="{BB962C8B-B14F-4D97-AF65-F5344CB8AC3E}">
        <p14:creationId xmlns:p14="http://schemas.microsoft.com/office/powerpoint/2010/main" val="4721939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4799" y="540565"/>
            <a:ext cx="8700655" cy="5909310"/>
          </a:xfrm>
          <a:prstGeom prst="rect">
            <a:avLst/>
          </a:prstGeom>
        </p:spPr>
        <p:txBody>
          <a:bodyPr wrap="square">
            <a:spAutoFit/>
          </a:bodyPr>
          <a:lstStyle/>
          <a:p>
            <a:r>
              <a:rPr lang="en-US" altLang="zh-TW" dirty="0" smtClean="0"/>
              <a:t>2013-----RCNN----Rich feature hierarchies for accurate object detection and semantic segmentation</a:t>
            </a:r>
          </a:p>
          <a:p>
            <a:r>
              <a:rPr lang="en-US" altLang="zh-TW" dirty="0" smtClean="0"/>
              <a:t>2013----Deep Neural Networks for Object Detection</a:t>
            </a:r>
          </a:p>
          <a:p>
            <a:r>
              <a:rPr lang="en-US" altLang="zh-TW" dirty="0" smtClean="0"/>
              <a:t>2014----</a:t>
            </a:r>
            <a:r>
              <a:rPr lang="en-US" altLang="zh-TW" dirty="0" err="1" smtClean="0"/>
              <a:t>SPPnet</a:t>
            </a:r>
            <a:r>
              <a:rPr lang="en-US" altLang="zh-TW" dirty="0" smtClean="0"/>
              <a:t>----Spatial Pyramid Pooling in Deep Convolutional Networks for Visual Recognition-</a:t>
            </a:r>
            <a:r>
              <a:rPr lang="en-US" altLang="zh-TW" dirty="0" err="1" smtClean="0"/>
              <a:t>sppnet</a:t>
            </a:r>
            <a:endParaRPr lang="en-US" altLang="zh-TW" dirty="0" smtClean="0"/>
          </a:p>
          <a:p>
            <a:r>
              <a:rPr lang="en-US" altLang="zh-TW" dirty="0" smtClean="0"/>
              <a:t>2015----Fast R-CNN</a:t>
            </a:r>
          </a:p>
          <a:p>
            <a:r>
              <a:rPr lang="en-US" altLang="zh-TW" dirty="0" smtClean="0"/>
              <a:t>2016----Faster R-CNN-Towards Real-Time Object Detection with Region Proposal Networks</a:t>
            </a:r>
          </a:p>
          <a:p>
            <a:r>
              <a:rPr lang="en-US" altLang="zh-TW" dirty="0" smtClean="0"/>
              <a:t>2016----Inside-Outside </a:t>
            </a:r>
            <a:r>
              <a:rPr lang="en-US" altLang="zh-TW" dirty="0" err="1" smtClean="0"/>
              <a:t>Net_Detecting</a:t>
            </a:r>
            <a:r>
              <a:rPr lang="en-US" altLang="zh-TW" dirty="0" smtClean="0"/>
              <a:t> Objects in Context with Skip Pooling and Recurrent Neural Networks</a:t>
            </a:r>
          </a:p>
          <a:p>
            <a:r>
              <a:rPr lang="en-US" altLang="zh-TW" dirty="0" smtClean="0"/>
              <a:t>2016----R-FCN-Object Detection via Region-based Fully Convolutional Networks</a:t>
            </a:r>
          </a:p>
          <a:p>
            <a:r>
              <a:rPr lang="en-US" altLang="zh-TW" dirty="0" smtClean="0"/>
              <a:t>2016----SSD-Single Shot </a:t>
            </a:r>
            <a:r>
              <a:rPr lang="en-US" altLang="zh-TW" dirty="0" err="1" smtClean="0"/>
              <a:t>MultiBox</a:t>
            </a:r>
            <a:r>
              <a:rPr lang="en-US" altLang="zh-TW" dirty="0" smtClean="0"/>
              <a:t> Detector</a:t>
            </a:r>
            <a:endParaRPr lang="zh-TW" altLang="en-US" dirty="0" smtClean="0"/>
          </a:p>
          <a:p>
            <a:r>
              <a:rPr lang="en-US" altLang="zh-TW" dirty="0" smtClean="0"/>
              <a:t>2016----YOLO9000-better,faster,stronger</a:t>
            </a:r>
          </a:p>
          <a:p>
            <a:r>
              <a:rPr lang="en-US" altLang="zh-TW" dirty="0" smtClean="0"/>
              <a:t>2016----You Only Look Once-Unified, Real-Time Object Detection</a:t>
            </a:r>
          </a:p>
          <a:p>
            <a:r>
              <a:rPr lang="en-US" altLang="zh-TW" dirty="0" smtClean="0"/>
              <a:t>2017----A-Fast-</a:t>
            </a:r>
            <a:r>
              <a:rPr lang="en-US" altLang="zh-TW" dirty="0" err="1" smtClean="0"/>
              <a:t>RCNN_Hard</a:t>
            </a:r>
            <a:r>
              <a:rPr lang="en-US" altLang="zh-TW" dirty="0" smtClean="0"/>
              <a:t> Positive Generation via Adversary for Object Detection</a:t>
            </a:r>
          </a:p>
          <a:p>
            <a:r>
              <a:rPr lang="en-US" altLang="zh-TW" dirty="0" smtClean="0"/>
              <a:t>2017----Deformable Convolutional Networks</a:t>
            </a:r>
          </a:p>
          <a:p>
            <a:r>
              <a:rPr lang="en-US" altLang="zh-TW" dirty="0" smtClean="0"/>
              <a:t>2017----DSOD_ Learning Deeply Supervised Object Detectors from Scratch</a:t>
            </a:r>
          </a:p>
          <a:p>
            <a:r>
              <a:rPr lang="en-US" altLang="zh-TW" dirty="0" smtClean="0"/>
              <a:t>2017----Focal Loss for Dense Object Detection</a:t>
            </a:r>
          </a:p>
          <a:p>
            <a:r>
              <a:rPr lang="en-US" altLang="zh-TW" dirty="0" smtClean="0"/>
              <a:t>2017----Mask R-CNN</a:t>
            </a:r>
          </a:p>
          <a:p>
            <a:r>
              <a:rPr lang="en-US" altLang="zh-TW" dirty="0" smtClean="0"/>
              <a:t>2017----</a:t>
            </a:r>
            <a:r>
              <a:rPr lang="en-US" altLang="zh-TW" dirty="0" err="1" smtClean="0"/>
              <a:t>Speed_Accuracy</a:t>
            </a:r>
            <a:r>
              <a:rPr lang="en-US" altLang="zh-TW" dirty="0" smtClean="0"/>
              <a:t> trade-offs for modern convolutional object detectors</a:t>
            </a:r>
          </a:p>
          <a:p>
            <a:r>
              <a:rPr lang="en-US" altLang="zh-TW" dirty="0" smtClean="0"/>
              <a:t>2017----Light-Head R-</a:t>
            </a:r>
            <a:r>
              <a:rPr lang="en-US" altLang="zh-TW" dirty="0" err="1" smtClean="0"/>
              <a:t>CNN_In</a:t>
            </a:r>
            <a:r>
              <a:rPr lang="en-US" altLang="zh-TW" dirty="0" smtClean="0"/>
              <a:t> Defense of Two-Stage Object Detector</a:t>
            </a:r>
          </a:p>
          <a:p>
            <a:r>
              <a:rPr lang="en-US" altLang="zh-TW" dirty="0" smtClean="0"/>
              <a:t>2018----</a:t>
            </a:r>
            <a:r>
              <a:rPr lang="en-US" altLang="zh-TW" dirty="0" err="1" smtClean="0"/>
              <a:t>CornerNet</a:t>
            </a:r>
            <a:r>
              <a:rPr lang="zh-TW" altLang="en-US" dirty="0" smtClean="0"/>
              <a:t>：</a:t>
            </a:r>
            <a:r>
              <a:rPr lang="en-US" altLang="zh-TW" dirty="0" smtClean="0"/>
              <a:t>Detecting Objects as Paired </a:t>
            </a:r>
            <a:r>
              <a:rPr lang="en-US" altLang="zh-TW" dirty="0" err="1" smtClean="0"/>
              <a:t>Keypoints</a:t>
            </a:r>
            <a:endParaRPr lang="zh-TW" altLang="en-US" dirty="0"/>
          </a:p>
        </p:txBody>
      </p:sp>
    </p:spTree>
    <p:extLst>
      <p:ext uri="{BB962C8B-B14F-4D97-AF65-F5344CB8AC3E}">
        <p14:creationId xmlns:p14="http://schemas.microsoft.com/office/powerpoint/2010/main" val="4111020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smtClean="0"/>
              <a:t>目標</a:t>
            </a:r>
            <a:r>
              <a:rPr lang="zh-TW" altLang="en-US" dirty="0" smtClean="0"/>
              <a:t>偵</a:t>
            </a:r>
            <a:r>
              <a:rPr lang="zh-CN" altLang="en-US" dirty="0" smtClean="0"/>
              <a:t>測領域重要論文</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441324" y="1991229"/>
            <a:ext cx="8223579" cy="4123243"/>
          </a:xfrm>
          <a:prstGeom prst="rect">
            <a:avLst/>
          </a:prstGeom>
        </p:spPr>
      </p:pic>
    </p:spTree>
    <p:extLst>
      <p:ext uri="{BB962C8B-B14F-4D97-AF65-F5344CB8AC3E}">
        <p14:creationId xmlns:p14="http://schemas.microsoft.com/office/powerpoint/2010/main" val="3762351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00364" y="788750"/>
            <a:ext cx="7790873" cy="4801314"/>
          </a:xfrm>
          <a:prstGeom prst="rect">
            <a:avLst/>
          </a:prstGeom>
        </p:spPr>
        <p:txBody>
          <a:bodyPr wrap="square">
            <a:spAutoFit/>
          </a:bodyPr>
          <a:lstStyle/>
          <a:p>
            <a:r>
              <a:rPr lang="en-US" altLang="zh-TW" dirty="0" smtClean="0"/>
              <a:t>Recent Advances in Deep Learning for Object Detection</a:t>
            </a:r>
          </a:p>
          <a:p>
            <a:r>
              <a:rPr lang="en-US" altLang="zh-TW" dirty="0" smtClean="0"/>
              <a:t>intro: From 2013 (</a:t>
            </a:r>
            <a:r>
              <a:rPr lang="en-US" altLang="zh-TW" dirty="0" err="1" smtClean="0"/>
              <a:t>OverFeat</a:t>
            </a:r>
            <a:r>
              <a:rPr lang="en-US" altLang="zh-TW" dirty="0" smtClean="0"/>
              <a:t>) to 2019 (</a:t>
            </a:r>
            <a:r>
              <a:rPr lang="en-US" altLang="zh-TW" dirty="0" err="1" smtClean="0"/>
              <a:t>DetNAS</a:t>
            </a:r>
            <a:r>
              <a:rPr lang="en-US" altLang="zh-TW" dirty="0" smtClean="0"/>
              <a:t>)</a:t>
            </a:r>
          </a:p>
          <a:p>
            <a:r>
              <a:rPr lang="en-US" altLang="zh-TW" dirty="0" err="1" smtClean="0"/>
              <a:t>arXiv</a:t>
            </a:r>
            <a:r>
              <a:rPr lang="en-US" altLang="zh-TW" dirty="0" smtClean="0"/>
              <a:t>: </a:t>
            </a:r>
            <a:r>
              <a:rPr lang="en-US" altLang="zh-TW" dirty="0" smtClean="0">
                <a:hlinkClick r:id="rId2"/>
              </a:rPr>
              <a:t>https://arxiv.org/abs/1908.03673</a:t>
            </a:r>
            <a:endParaRPr lang="en-US" altLang="zh-TW" dirty="0" smtClean="0"/>
          </a:p>
          <a:p>
            <a:endParaRPr lang="en-US" altLang="zh-TW" dirty="0" smtClean="0"/>
          </a:p>
          <a:p>
            <a:r>
              <a:rPr lang="en-US" altLang="zh-TW" dirty="0" smtClean="0"/>
              <a:t>A Survey of Deep Learning-based Object Detection</a:t>
            </a:r>
          </a:p>
          <a:p>
            <a:r>
              <a:rPr lang="en-US" altLang="zh-TW" dirty="0" smtClean="0"/>
              <a:t>intro</a:t>
            </a:r>
            <a:r>
              <a:rPr lang="zh-TW" altLang="en-US" dirty="0" smtClean="0"/>
              <a:t>：</a:t>
            </a:r>
            <a:r>
              <a:rPr lang="en-US" altLang="zh-TW" dirty="0" smtClean="0"/>
              <a:t>From Fast R-CNN to NAS-FPN</a:t>
            </a:r>
          </a:p>
          <a:p>
            <a:r>
              <a:rPr lang="en-US" altLang="zh-TW" dirty="0" err="1" smtClean="0"/>
              <a:t>arXiv</a:t>
            </a:r>
            <a:r>
              <a:rPr lang="zh-TW" altLang="en-US" dirty="0" smtClean="0"/>
              <a:t>：</a:t>
            </a:r>
            <a:r>
              <a:rPr lang="en-US" altLang="zh-TW" dirty="0" smtClean="0"/>
              <a:t>https://arxiv.org/abs/1907.09408</a:t>
            </a:r>
          </a:p>
          <a:p>
            <a:endParaRPr lang="en-US" altLang="zh-TW" dirty="0" smtClean="0"/>
          </a:p>
          <a:p>
            <a:r>
              <a:rPr lang="en-US" altLang="zh-TW" dirty="0" smtClean="0"/>
              <a:t>Object Detection in 20 Years: A Survey</a:t>
            </a:r>
          </a:p>
          <a:p>
            <a:r>
              <a:rPr lang="en-US" altLang="zh-TW" dirty="0" err="1" smtClean="0"/>
              <a:t>arXiv</a:t>
            </a:r>
            <a:r>
              <a:rPr lang="zh-TW" altLang="en-US" dirty="0" smtClean="0"/>
              <a:t>：</a:t>
            </a:r>
            <a:r>
              <a:rPr lang="en-US" altLang="zh-TW" dirty="0" smtClean="0">
                <a:hlinkClick r:id="rId3"/>
              </a:rPr>
              <a:t>https://arxiv.org/abs/1905.05055</a:t>
            </a:r>
            <a:endParaRPr lang="en-US" altLang="zh-TW" dirty="0" smtClean="0"/>
          </a:p>
          <a:p>
            <a:endParaRPr lang="en-US" altLang="zh-TW" dirty="0" smtClean="0"/>
          </a:p>
          <a:p>
            <a:r>
              <a:rPr lang="en-US" altLang="zh-TW" dirty="0" smtClean="0"/>
              <a:t>《Recent Advances in Object Detection in the Age of Deep Convolutional Neural Networks》</a:t>
            </a:r>
          </a:p>
          <a:p>
            <a:r>
              <a:rPr lang="en-US" altLang="zh-TW" dirty="0" err="1" smtClean="0"/>
              <a:t>arXiv</a:t>
            </a:r>
            <a:r>
              <a:rPr lang="en-US" altLang="zh-TW" dirty="0" smtClean="0"/>
              <a:t>: https://arxiv.org/abs/1809.03193</a:t>
            </a:r>
          </a:p>
          <a:p>
            <a:endParaRPr lang="en-US" altLang="zh-TW" dirty="0" smtClean="0"/>
          </a:p>
          <a:p>
            <a:r>
              <a:rPr lang="en-US" altLang="zh-TW" dirty="0" smtClean="0"/>
              <a:t>《Deep Learning for Generic Object Detection: A Survey》</a:t>
            </a:r>
          </a:p>
          <a:p>
            <a:r>
              <a:rPr lang="en-US" altLang="zh-TW" dirty="0" err="1" smtClean="0"/>
              <a:t>arXiv</a:t>
            </a:r>
            <a:r>
              <a:rPr lang="en-US" altLang="zh-TW" dirty="0" smtClean="0"/>
              <a:t>: https://arxiv.org/abs/1809.02165</a:t>
            </a:r>
            <a:endParaRPr lang="zh-TW" altLang="en-US" dirty="0"/>
          </a:p>
        </p:txBody>
      </p:sp>
    </p:spTree>
    <p:extLst>
      <p:ext uri="{BB962C8B-B14F-4D97-AF65-F5344CB8AC3E}">
        <p14:creationId xmlns:p14="http://schemas.microsoft.com/office/powerpoint/2010/main" val="41317351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R-CNN</a:t>
            </a:r>
            <a:r>
              <a:rPr lang="zh-TW" altLang="en-US" dirty="0"/>
              <a:t>（</a:t>
            </a:r>
            <a:r>
              <a:rPr lang="en-US" altLang="zh-TW" dirty="0"/>
              <a:t>Region-based Convolutional Neural Network</a:t>
            </a:r>
            <a:r>
              <a:rPr lang="zh-TW" altLang="en-US" dirty="0"/>
              <a:t>）</a:t>
            </a:r>
          </a:p>
        </p:txBody>
      </p:sp>
      <p:pic>
        <p:nvPicPr>
          <p:cNvPr id="4" name="內容版面配置區 3"/>
          <p:cNvPicPr>
            <a:picLocks noGrp="1" noChangeAspect="1"/>
          </p:cNvPicPr>
          <p:nvPr>
            <p:ph idx="1"/>
          </p:nvPr>
        </p:nvPicPr>
        <p:blipFill>
          <a:blip r:embed="rId2"/>
          <a:stretch>
            <a:fillRect/>
          </a:stretch>
        </p:blipFill>
        <p:spPr>
          <a:xfrm>
            <a:off x="360795" y="2803858"/>
            <a:ext cx="6017668" cy="3825686"/>
          </a:xfrm>
          <a:prstGeom prst="rect">
            <a:avLst/>
          </a:prstGeom>
        </p:spPr>
      </p:pic>
      <p:sp>
        <p:nvSpPr>
          <p:cNvPr id="5" name="矩形 4"/>
          <p:cNvSpPr/>
          <p:nvPr/>
        </p:nvSpPr>
        <p:spPr>
          <a:xfrm>
            <a:off x="120073" y="1690689"/>
            <a:ext cx="8857671" cy="1200329"/>
          </a:xfrm>
          <a:prstGeom prst="rect">
            <a:avLst/>
          </a:prstGeom>
        </p:spPr>
        <p:txBody>
          <a:bodyPr wrap="square">
            <a:spAutoFit/>
          </a:bodyPr>
          <a:lstStyle/>
          <a:p>
            <a:r>
              <a:rPr lang="zh-TW" altLang="en-US" dirty="0"/>
              <a:t>用 </a:t>
            </a:r>
            <a:r>
              <a:rPr lang="en-US" altLang="zh-TW" dirty="0"/>
              <a:t>Selective Search </a:t>
            </a:r>
            <a:r>
              <a:rPr lang="zh-TW" altLang="en-US" dirty="0"/>
              <a:t>演算法掃描輸入的圖像以尋找可能的 </a:t>
            </a:r>
            <a:r>
              <a:rPr lang="en-US" altLang="zh-TW" dirty="0"/>
              <a:t>Object</a:t>
            </a:r>
            <a:r>
              <a:rPr lang="zh-TW" altLang="en-US" dirty="0"/>
              <a:t>，生成約兩千個 </a:t>
            </a:r>
            <a:r>
              <a:rPr lang="en-US" altLang="zh-TW" dirty="0"/>
              <a:t>region proposals</a:t>
            </a:r>
            <a:r>
              <a:rPr lang="zh-TW" altLang="en-US" dirty="0"/>
              <a:t>，然後在每個 </a:t>
            </a:r>
            <a:r>
              <a:rPr lang="en-US" altLang="zh-TW" dirty="0"/>
              <a:t>region proposals </a:t>
            </a:r>
            <a:r>
              <a:rPr lang="zh-TW" altLang="en-US" dirty="0"/>
              <a:t>上使用 </a:t>
            </a:r>
            <a:r>
              <a:rPr lang="en-US" altLang="zh-TW" dirty="0"/>
              <a:t>CNN</a:t>
            </a:r>
            <a:r>
              <a:rPr lang="zh-TW" altLang="en-US" dirty="0"/>
              <a:t>，得到每個 </a:t>
            </a:r>
            <a:r>
              <a:rPr lang="en-US" altLang="zh-TW" dirty="0"/>
              <a:t>CNN </a:t>
            </a:r>
            <a:r>
              <a:rPr lang="zh-TW" altLang="en-US" dirty="0"/>
              <a:t>的輸出後將其餵入 </a:t>
            </a:r>
            <a:r>
              <a:rPr lang="en-US" altLang="zh-TW" dirty="0"/>
              <a:t>SVM </a:t>
            </a:r>
            <a:r>
              <a:rPr lang="zh-TW" altLang="en-US" dirty="0"/>
              <a:t>對 </a:t>
            </a:r>
            <a:r>
              <a:rPr lang="en-US" altLang="zh-TW" dirty="0"/>
              <a:t>region </a:t>
            </a:r>
            <a:r>
              <a:rPr lang="zh-TW" altLang="en-US" dirty="0"/>
              <a:t>進行分類，並使用 </a:t>
            </a:r>
            <a:r>
              <a:rPr lang="en-US" altLang="zh-TW" dirty="0"/>
              <a:t>linear regression </a:t>
            </a:r>
            <a:r>
              <a:rPr lang="zh-TW" altLang="en-US" dirty="0"/>
              <a:t>來收緊 </a:t>
            </a:r>
            <a:r>
              <a:rPr lang="en-US" altLang="zh-TW" dirty="0"/>
              <a:t>Object </a:t>
            </a:r>
            <a:r>
              <a:rPr lang="zh-TW" altLang="en-US" dirty="0"/>
              <a:t>的 </a:t>
            </a:r>
            <a:r>
              <a:rPr lang="en-US" altLang="zh-TW" dirty="0"/>
              <a:t>bounding box</a:t>
            </a:r>
            <a:r>
              <a:rPr lang="zh-TW" altLang="en-US" dirty="0"/>
              <a:t>。</a:t>
            </a:r>
          </a:p>
          <a:p>
            <a:r>
              <a:rPr lang="zh-TW" altLang="en-US" dirty="0"/>
              <a:t>這個方法的缺點是，訓練緩慢，且需要大量的硬碟空間。</a:t>
            </a:r>
          </a:p>
        </p:txBody>
      </p:sp>
      <p:sp>
        <p:nvSpPr>
          <p:cNvPr id="6" name="矩形 5"/>
          <p:cNvSpPr/>
          <p:nvPr/>
        </p:nvSpPr>
        <p:spPr>
          <a:xfrm>
            <a:off x="4722918" y="6488668"/>
            <a:ext cx="4421082" cy="369332"/>
          </a:xfrm>
          <a:prstGeom prst="rect">
            <a:avLst/>
          </a:prstGeom>
        </p:spPr>
        <p:txBody>
          <a:bodyPr wrap="none">
            <a:spAutoFit/>
          </a:bodyPr>
          <a:lstStyle/>
          <a:p>
            <a:r>
              <a:rPr lang="zh-TW" altLang="en-US" dirty="0"/>
              <a:t>圖片來源：</a:t>
            </a:r>
            <a:r>
              <a:rPr lang="en-US" altLang="zh-TW" dirty="0"/>
              <a:t>http://bangqu.com/952Y2o.html</a:t>
            </a:r>
            <a:endParaRPr lang="zh-TW" altLang="en-US" dirty="0"/>
          </a:p>
        </p:txBody>
      </p:sp>
    </p:spTree>
    <p:extLst>
      <p:ext uri="{BB962C8B-B14F-4D97-AF65-F5344CB8AC3E}">
        <p14:creationId xmlns:p14="http://schemas.microsoft.com/office/powerpoint/2010/main" val="4053543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9196" y="143454"/>
            <a:ext cx="3952764" cy="881783"/>
          </a:xfrm>
        </p:spPr>
        <p:txBody>
          <a:bodyPr>
            <a:normAutofit/>
          </a:bodyPr>
          <a:lstStyle/>
          <a:p>
            <a:r>
              <a:rPr lang="en-US" altLang="zh-TW" dirty="0"/>
              <a:t>Fast R-CNN</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143159" y="2495515"/>
            <a:ext cx="6402949" cy="3876786"/>
          </a:xfrm>
          <a:prstGeom prst="rect">
            <a:avLst/>
          </a:prstGeom>
        </p:spPr>
      </p:pic>
      <p:sp>
        <p:nvSpPr>
          <p:cNvPr id="5" name="矩形 4"/>
          <p:cNvSpPr/>
          <p:nvPr/>
        </p:nvSpPr>
        <p:spPr>
          <a:xfrm>
            <a:off x="416214" y="931531"/>
            <a:ext cx="8363527" cy="1477328"/>
          </a:xfrm>
          <a:prstGeom prst="rect">
            <a:avLst/>
          </a:prstGeom>
        </p:spPr>
        <p:txBody>
          <a:bodyPr wrap="square">
            <a:spAutoFit/>
          </a:bodyPr>
          <a:lstStyle/>
          <a:p>
            <a:r>
              <a:rPr lang="zh-TW" altLang="en-US" dirty="0"/>
              <a:t>為了提升檢測速度，</a:t>
            </a:r>
            <a:r>
              <a:rPr lang="en-US" altLang="zh-TW" dirty="0"/>
              <a:t>Fast R-CNN </a:t>
            </a:r>
            <a:r>
              <a:rPr lang="zh-TW" altLang="en-US" dirty="0"/>
              <a:t>的想法是只算一次 </a:t>
            </a:r>
            <a:r>
              <a:rPr lang="en-US" altLang="zh-TW" dirty="0"/>
              <a:t>CNN </a:t>
            </a:r>
            <a:r>
              <a:rPr lang="zh-TW" altLang="en-US" dirty="0"/>
              <a:t>就好，所以僅在整個圖像上運行一個 </a:t>
            </a:r>
            <a:r>
              <a:rPr lang="en-US" altLang="zh-TW" dirty="0"/>
              <a:t>CNN</a:t>
            </a:r>
            <a:r>
              <a:rPr lang="zh-TW" altLang="en-US" dirty="0"/>
              <a:t>，再基於 </a:t>
            </a:r>
            <a:r>
              <a:rPr lang="en-US" altLang="zh-TW" dirty="0"/>
              <a:t>feature map </a:t>
            </a:r>
            <a:r>
              <a:rPr lang="zh-TW" altLang="en-US" dirty="0"/>
              <a:t>創建了 </a:t>
            </a:r>
            <a:r>
              <a:rPr lang="en-US" altLang="zh-TW" dirty="0"/>
              <a:t>region proposals</a:t>
            </a:r>
            <a:r>
              <a:rPr lang="zh-TW" altLang="en-US" dirty="0"/>
              <a:t>，後續各自連接上 </a:t>
            </a:r>
            <a:r>
              <a:rPr lang="en-US" altLang="zh-TW" dirty="0"/>
              <a:t>FC </a:t>
            </a:r>
            <a:r>
              <a:rPr lang="zh-TW" altLang="en-US" dirty="0"/>
              <a:t>網路，最後用 </a:t>
            </a:r>
            <a:r>
              <a:rPr lang="en-US" altLang="zh-TW" dirty="0" err="1"/>
              <a:t>softmax</a:t>
            </a:r>
            <a:r>
              <a:rPr lang="en-US" altLang="zh-TW" dirty="0"/>
              <a:t> </a:t>
            </a:r>
            <a:r>
              <a:rPr lang="zh-TW" altLang="en-US" dirty="0"/>
              <a:t>層替換 </a:t>
            </a:r>
            <a:r>
              <a:rPr lang="en-US" altLang="zh-TW" dirty="0"/>
              <a:t>SVM</a:t>
            </a:r>
            <a:r>
              <a:rPr lang="zh-TW" altLang="en-US" dirty="0"/>
              <a:t>。</a:t>
            </a:r>
          </a:p>
          <a:p>
            <a:r>
              <a:rPr lang="en-US" altLang="zh-TW" dirty="0"/>
              <a:t>Fast R-CNN </a:t>
            </a:r>
            <a:r>
              <a:rPr lang="zh-TW" altLang="en-US" dirty="0"/>
              <a:t>在速度方面表現得更好，因為它只為整個圖像訓練一個 </a:t>
            </a:r>
            <a:r>
              <a:rPr lang="en-US" altLang="zh-TW" dirty="0"/>
              <a:t>CNN</a:t>
            </a:r>
            <a:r>
              <a:rPr lang="zh-TW" altLang="en-US" dirty="0"/>
              <a:t>。 但是 </a:t>
            </a:r>
            <a:r>
              <a:rPr lang="en-US" altLang="zh-TW" dirty="0"/>
              <a:t>Selective Search </a:t>
            </a:r>
            <a:r>
              <a:rPr lang="zh-TW" altLang="en-US" dirty="0"/>
              <a:t>演算法仍然需要花費大量時間來生成 </a:t>
            </a:r>
            <a:r>
              <a:rPr lang="en-US" altLang="zh-TW" dirty="0"/>
              <a:t>region proposals</a:t>
            </a:r>
            <a:endParaRPr lang="zh-TW" altLang="en-US" dirty="0"/>
          </a:p>
        </p:txBody>
      </p:sp>
      <p:sp>
        <p:nvSpPr>
          <p:cNvPr id="6" name="矩形 5"/>
          <p:cNvSpPr/>
          <p:nvPr/>
        </p:nvSpPr>
        <p:spPr>
          <a:xfrm>
            <a:off x="416214" y="6458957"/>
            <a:ext cx="7471641" cy="369332"/>
          </a:xfrm>
          <a:prstGeom prst="rect">
            <a:avLst/>
          </a:prstGeom>
        </p:spPr>
        <p:txBody>
          <a:bodyPr wrap="square">
            <a:spAutoFit/>
          </a:bodyPr>
          <a:lstStyle/>
          <a:p>
            <a:r>
              <a:rPr lang="zh-TW" altLang="en-US" dirty="0"/>
              <a:t>圖片來源：</a:t>
            </a:r>
            <a:r>
              <a:rPr lang="en-US" altLang="zh-TW" dirty="0"/>
              <a:t>https://jhui.github.io/2017/03/15/Fast-R-CNN-and-Faster-R-CNN/</a:t>
            </a:r>
            <a:endParaRPr lang="zh-TW" altLang="en-US" dirty="0"/>
          </a:p>
        </p:txBody>
      </p:sp>
    </p:spTree>
    <p:extLst>
      <p:ext uri="{BB962C8B-B14F-4D97-AF65-F5344CB8AC3E}">
        <p14:creationId xmlns:p14="http://schemas.microsoft.com/office/powerpoint/2010/main" val="10163666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49959" y="189636"/>
            <a:ext cx="4826097" cy="660110"/>
          </a:xfrm>
        </p:spPr>
        <p:txBody>
          <a:bodyPr>
            <a:normAutofit fontScale="90000"/>
          </a:bodyPr>
          <a:lstStyle/>
          <a:p>
            <a:r>
              <a:rPr lang="en-US" altLang="zh-TW" dirty="0"/>
              <a:t>Faster R-CNN</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428805" y="2268971"/>
            <a:ext cx="4850462" cy="4351338"/>
          </a:xfrm>
          <a:prstGeom prst="rect">
            <a:avLst/>
          </a:prstGeom>
        </p:spPr>
      </p:pic>
      <p:sp>
        <p:nvSpPr>
          <p:cNvPr id="5" name="矩形 4"/>
          <p:cNvSpPr/>
          <p:nvPr/>
        </p:nvSpPr>
        <p:spPr>
          <a:xfrm>
            <a:off x="249959" y="816178"/>
            <a:ext cx="8718550" cy="1200329"/>
          </a:xfrm>
          <a:prstGeom prst="rect">
            <a:avLst/>
          </a:prstGeom>
        </p:spPr>
        <p:txBody>
          <a:bodyPr wrap="square">
            <a:spAutoFit/>
          </a:bodyPr>
          <a:lstStyle/>
          <a:p>
            <a:r>
              <a:rPr lang="en-US" altLang="zh-TW" dirty="0"/>
              <a:t>Faster R-CNN </a:t>
            </a:r>
            <a:r>
              <a:rPr lang="zh-TW" altLang="en-US" dirty="0"/>
              <a:t>實現了更快的速度以及更高的準確率。它不使用 </a:t>
            </a:r>
            <a:r>
              <a:rPr lang="en-US" altLang="zh-TW" dirty="0"/>
              <a:t>Selective Search </a:t>
            </a:r>
            <a:r>
              <a:rPr lang="zh-TW" altLang="en-US" dirty="0"/>
              <a:t>演算法，而是使用 </a:t>
            </a:r>
            <a:r>
              <a:rPr lang="en-US" altLang="zh-TW" dirty="0"/>
              <a:t>Region Proposal Network (RPN) </a:t>
            </a:r>
            <a:r>
              <a:rPr lang="zh-TW" altLang="en-US" dirty="0"/>
              <a:t>來選出</a:t>
            </a:r>
            <a:r>
              <a:rPr lang="en-US" altLang="zh-TW" dirty="0"/>
              <a:t>region proposals</a:t>
            </a:r>
            <a:r>
              <a:rPr lang="zh-TW" altLang="en-US" dirty="0"/>
              <a:t>。</a:t>
            </a:r>
            <a:r>
              <a:rPr lang="en-US" altLang="zh-TW" dirty="0"/>
              <a:t>RPN </a:t>
            </a:r>
            <a:r>
              <a:rPr lang="zh-TW" altLang="en-US" dirty="0"/>
              <a:t>本身也是一個卷積網絡，輸入（</a:t>
            </a:r>
            <a:r>
              <a:rPr lang="en-US" altLang="zh-TW" dirty="0"/>
              <a:t>input</a:t>
            </a:r>
            <a:r>
              <a:rPr lang="zh-TW" altLang="en-US" dirty="0"/>
              <a:t>）是之前 </a:t>
            </a:r>
            <a:r>
              <a:rPr lang="en-US" altLang="zh-TW" dirty="0"/>
              <a:t>CNN </a:t>
            </a:r>
            <a:r>
              <a:rPr lang="zh-TW" altLang="en-US" dirty="0"/>
              <a:t>輸出的 </a:t>
            </a:r>
            <a:r>
              <a:rPr lang="en-US" altLang="zh-TW" dirty="0"/>
              <a:t>feature map</a:t>
            </a:r>
            <a:r>
              <a:rPr lang="zh-TW" altLang="en-US" dirty="0"/>
              <a:t>，輸出（</a:t>
            </a:r>
            <a:r>
              <a:rPr lang="en-US" altLang="zh-TW" dirty="0"/>
              <a:t>output</a:t>
            </a:r>
            <a:r>
              <a:rPr lang="zh-TW" altLang="en-US" dirty="0"/>
              <a:t>）是一個 </a:t>
            </a:r>
            <a:r>
              <a:rPr lang="en-US" altLang="zh-TW" dirty="0"/>
              <a:t>bounding box </a:t>
            </a:r>
            <a:r>
              <a:rPr lang="zh-TW" altLang="en-US" dirty="0"/>
              <a:t>以及該 </a:t>
            </a:r>
            <a:r>
              <a:rPr lang="en-US" altLang="zh-TW" dirty="0"/>
              <a:t>bounding box </a:t>
            </a:r>
            <a:r>
              <a:rPr lang="zh-TW" altLang="en-US" dirty="0"/>
              <a:t>包含一個物體的機率。</a:t>
            </a:r>
          </a:p>
        </p:txBody>
      </p:sp>
    </p:spTree>
    <p:extLst>
      <p:ext uri="{BB962C8B-B14F-4D97-AF65-F5344CB8AC3E}">
        <p14:creationId xmlns:p14="http://schemas.microsoft.com/office/powerpoint/2010/main" val="3166728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t>3</a:t>
            </a:fld>
            <a:endParaRPr lang="zh-TW" altLang="en-US"/>
          </a:p>
        </p:txBody>
      </p:sp>
      <p:sp>
        <p:nvSpPr>
          <p:cNvPr id="3" name="矩形 2"/>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b="1" dirty="0" smtClean="0"/>
              <a:t>Computer vision </a:t>
            </a:r>
          </a:p>
          <a:p>
            <a:pPr algn="ctr"/>
            <a:r>
              <a:rPr lang="en-US" altLang="zh-TW" sz="6600" b="1" dirty="0" smtClean="0"/>
              <a:t>and </a:t>
            </a:r>
          </a:p>
          <a:p>
            <a:pPr algn="ctr"/>
            <a:r>
              <a:rPr lang="en-US" altLang="zh-TW" sz="6600" b="1" dirty="0" smtClean="0"/>
              <a:t>image processing</a:t>
            </a:r>
            <a:endParaRPr lang="zh-TW" altLang="en-US" sz="6600" b="1" dirty="0"/>
          </a:p>
        </p:txBody>
      </p:sp>
    </p:spTree>
    <p:extLst>
      <p:ext uri="{BB962C8B-B14F-4D97-AF65-F5344CB8AC3E}">
        <p14:creationId xmlns:p14="http://schemas.microsoft.com/office/powerpoint/2010/main" val="33461449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1163782" y="2037659"/>
            <a:ext cx="5935235" cy="4068961"/>
          </a:xfrm>
          <a:prstGeom prst="rect">
            <a:avLst/>
          </a:prstGeom>
        </p:spPr>
      </p:pic>
      <p:sp>
        <p:nvSpPr>
          <p:cNvPr id="6" name="矩形 5"/>
          <p:cNvSpPr/>
          <p:nvPr/>
        </p:nvSpPr>
        <p:spPr>
          <a:xfrm>
            <a:off x="3518768" y="4287621"/>
            <a:ext cx="5181601" cy="646331"/>
          </a:xfrm>
          <a:prstGeom prst="rect">
            <a:avLst/>
          </a:prstGeom>
        </p:spPr>
        <p:txBody>
          <a:bodyPr wrap="square">
            <a:spAutoFit/>
          </a:bodyPr>
          <a:lstStyle/>
          <a:p>
            <a:r>
              <a:rPr lang="en-US" altLang="zh-TW" b="1" dirty="0" err="1" smtClean="0">
                <a:effectLst>
                  <a:outerShdw blurRad="38100" dist="38100" dir="2700000" algn="tl">
                    <a:srgbClr val="000000">
                      <a:alpha val="43137"/>
                    </a:srgbClr>
                  </a:outerShdw>
                </a:effectLst>
              </a:rPr>
              <a:t>CornerNet</a:t>
            </a:r>
            <a:r>
              <a:rPr lang="en-US" altLang="zh-TW" b="1" dirty="0" smtClean="0">
                <a:effectLst>
                  <a:outerShdw blurRad="38100" dist="38100" dir="2700000" algn="tl">
                    <a:srgbClr val="000000">
                      <a:alpha val="43137"/>
                    </a:srgbClr>
                  </a:outerShdw>
                </a:effectLst>
              </a:rPr>
              <a:t>-Squeeze</a:t>
            </a:r>
            <a:r>
              <a:rPr lang="en-US" altLang="zh-TW" dirty="0" smtClean="0"/>
              <a:t> is faster and more accurate than</a:t>
            </a:r>
          </a:p>
          <a:p>
            <a:r>
              <a:rPr lang="en-US" altLang="zh-TW" dirty="0" smtClean="0"/>
              <a:t>YOLOv3 , the state-of-the-art real time detector. </a:t>
            </a:r>
            <a:endParaRPr lang="zh-TW" altLang="en-US" dirty="0"/>
          </a:p>
        </p:txBody>
      </p:sp>
      <p:sp>
        <p:nvSpPr>
          <p:cNvPr id="7" name="矩形 6"/>
          <p:cNvSpPr/>
          <p:nvPr/>
        </p:nvSpPr>
        <p:spPr>
          <a:xfrm>
            <a:off x="3051463" y="1714494"/>
            <a:ext cx="5205845" cy="646331"/>
          </a:xfrm>
          <a:prstGeom prst="rect">
            <a:avLst/>
          </a:prstGeom>
        </p:spPr>
        <p:txBody>
          <a:bodyPr wrap="square">
            <a:spAutoFit/>
          </a:bodyPr>
          <a:lstStyle/>
          <a:p>
            <a:r>
              <a:rPr lang="en-US" altLang="zh-TW" b="1" dirty="0" err="1" smtClean="0">
                <a:effectLst>
                  <a:outerShdw blurRad="38100" dist="38100" dir="2700000" algn="tl">
                    <a:srgbClr val="000000">
                      <a:alpha val="43137"/>
                    </a:srgbClr>
                  </a:outerShdw>
                </a:effectLst>
              </a:rPr>
              <a:t>CornerNet</a:t>
            </a:r>
            <a:r>
              <a:rPr lang="en-US" altLang="zh-TW" b="1" dirty="0" smtClean="0">
                <a:effectLst>
                  <a:outerShdw blurRad="38100" dist="38100" dir="2700000" algn="tl">
                    <a:srgbClr val="000000">
                      <a:alpha val="43137"/>
                    </a:srgbClr>
                  </a:outerShdw>
                </a:effectLst>
              </a:rPr>
              <a:t>-Saccade</a:t>
            </a:r>
            <a:r>
              <a:rPr lang="en-US" altLang="zh-TW" dirty="0" smtClean="0"/>
              <a:t> speeds up the original </a:t>
            </a:r>
            <a:r>
              <a:rPr lang="en-US" altLang="zh-TW" dirty="0" err="1" smtClean="0"/>
              <a:t>CornerNet</a:t>
            </a:r>
            <a:r>
              <a:rPr lang="en-US" altLang="zh-TW" dirty="0" smtClean="0"/>
              <a:t> by 6.0x with a 1% increase </a:t>
            </a:r>
            <a:r>
              <a:rPr lang="en-US" altLang="zh-TW" dirty="0" err="1" smtClean="0"/>
              <a:t>inAP</a:t>
            </a:r>
            <a:r>
              <a:rPr lang="en-US" altLang="zh-TW" dirty="0" smtClean="0"/>
              <a:t>. </a:t>
            </a:r>
            <a:endParaRPr lang="zh-TW" altLang="en-US" dirty="0"/>
          </a:p>
        </p:txBody>
      </p:sp>
      <p:sp>
        <p:nvSpPr>
          <p:cNvPr id="8" name="矩形 7"/>
          <p:cNvSpPr/>
          <p:nvPr/>
        </p:nvSpPr>
        <p:spPr>
          <a:xfrm>
            <a:off x="1302327" y="6211669"/>
            <a:ext cx="6705600" cy="646331"/>
          </a:xfrm>
          <a:prstGeom prst="rect">
            <a:avLst/>
          </a:prstGeom>
        </p:spPr>
        <p:txBody>
          <a:bodyPr wrap="square">
            <a:spAutoFit/>
          </a:bodyPr>
          <a:lstStyle/>
          <a:p>
            <a:r>
              <a:rPr lang="en-US" altLang="zh-TW" dirty="0" smtClean="0"/>
              <a:t>All detectors are tested on the same machine with a 1080Ti GPU</a:t>
            </a:r>
          </a:p>
          <a:p>
            <a:r>
              <a:rPr lang="en-US" altLang="zh-TW" dirty="0" smtClean="0"/>
              <a:t>and an Intel Core i7-7700k CPU.</a:t>
            </a:r>
            <a:endParaRPr lang="zh-TW" altLang="en-US" dirty="0"/>
          </a:p>
        </p:txBody>
      </p:sp>
      <p:sp>
        <p:nvSpPr>
          <p:cNvPr id="9" name="矩形 8"/>
          <p:cNvSpPr/>
          <p:nvPr/>
        </p:nvSpPr>
        <p:spPr>
          <a:xfrm>
            <a:off x="5654385" y="3351575"/>
            <a:ext cx="3284874" cy="369332"/>
          </a:xfrm>
          <a:prstGeom prst="rect">
            <a:avLst/>
          </a:prstGeom>
        </p:spPr>
        <p:txBody>
          <a:bodyPr wrap="none">
            <a:spAutoFit/>
          </a:bodyPr>
          <a:lstStyle/>
          <a:p>
            <a:r>
              <a:rPr lang="en-US" altLang="zh-TW" b="1" dirty="0" err="1" smtClean="0">
                <a:effectLst>
                  <a:outerShdw blurRad="38100" dist="38100" dir="2700000" algn="tl">
                    <a:srgbClr val="000000">
                      <a:alpha val="43137"/>
                    </a:srgbClr>
                  </a:outerShdw>
                </a:effectLst>
              </a:rPr>
              <a:t>Keypoint</a:t>
            </a:r>
            <a:r>
              <a:rPr lang="en-US" altLang="zh-TW" b="1" dirty="0" smtClean="0">
                <a:effectLst>
                  <a:outerShdw blurRad="38100" dist="38100" dir="2700000" algn="tl">
                    <a:srgbClr val="000000">
                      <a:alpha val="43137"/>
                    </a:srgbClr>
                  </a:outerShdw>
                </a:effectLst>
              </a:rPr>
              <a:t>-based object detection</a:t>
            </a:r>
            <a:endParaRPr lang="zh-TW" altLang="en-US" b="1" dirty="0">
              <a:effectLst>
                <a:outerShdw blurRad="38100" dist="38100" dir="2700000" algn="tl">
                  <a:srgbClr val="000000">
                    <a:alpha val="43137"/>
                  </a:srgbClr>
                </a:outerShdw>
              </a:effectLst>
            </a:endParaRPr>
          </a:p>
        </p:txBody>
      </p:sp>
      <p:sp>
        <p:nvSpPr>
          <p:cNvPr id="10" name="矩形 9"/>
          <p:cNvSpPr/>
          <p:nvPr/>
        </p:nvSpPr>
        <p:spPr>
          <a:xfrm>
            <a:off x="438822" y="237009"/>
            <a:ext cx="6858000" cy="923330"/>
          </a:xfrm>
          <a:prstGeom prst="rect">
            <a:avLst/>
          </a:prstGeom>
        </p:spPr>
        <p:txBody>
          <a:bodyPr wrap="square">
            <a:spAutoFit/>
          </a:bodyPr>
          <a:lstStyle/>
          <a:p>
            <a:r>
              <a:rPr lang="en-US" altLang="zh-TW" dirty="0" err="1" smtClean="0"/>
              <a:t>CornerNet</a:t>
            </a:r>
            <a:r>
              <a:rPr lang="en-US" altLang="zh-TW" dirty="0" smtClean="0"/>
              <a:t>-Lite: Efficient </a:t>
            </a:r>
            <a:r>
              <a:rPr lang="en-US" altLang="zh-TW" dirty="0" err="1" smtClean="0"/>
              <a:t>Keypoint</a:t>
            </a:r>
            <a:r>
              <a:rPr lang="en-US" altLang="zh-TW" dirty="0" smtClean="0"/>
              <a:t> Based Object Detection</a:t>
            </a:r>
          </a:p>
          <a:p>
            <a:r>
              <a:rPr lang="en-US" altLang="zh-TW" dirty="0" err="1" smtClean="0"/>
              <a:t>Hei</a:t>
            </a:r>
            <a:r>
              <a:rPr lang="en-US" altLang="zh-TW" dirty="0" smtClean="0"/>
              <a:t> Law, Yun </a:t>
            </a:r>
            <a:r>
              <a:rPr lang="en-US" altLang="zh-TW" dirty="0" err="1" smtClean="0"/>
              <a:t>Teng</a:t>
            </a:r>
            <a:r>
              <a:rPr lang="en-US" altLang="zh-TW" dirty="0" smtClean="0"/>
              <a:t>, Olga </a:t>
            </a:r>
            <a:r>
              <a:rPr lang="en-US" altLang="zh-TW" dirty="0" err="1" smtClean="0"/>
              <a:t>Russakovsky</a:t>
            </a:r>
            <a:r>
              <a:rPr lang="en-US" altLang="zh-TW" dirty="0" smtClean="0"/>
              <a:t>, </a:t>
            </a:r>
            <a:r>
              <a:rPr lang="en-US" altLang="zh-TW" dirty="0" err="1" smtClean="0"/>
              <a:t>Jia</a:t>
            </a:r>
            <a:r>
              <a:rPr lang="en-US" altLang="zh-TW" dirty="0" smtClean="0"/>
              <a:t> Deng</a:t>
            </a:r>
          </a:p>
          <a:p>
            <a:r>
              <a:rPr lang="en-US" altLang="zh-TW" dirty="0" smtClean="0"/>
              <a:t>arXiv:1904.08900</a:t>
            </a:r>
            <a:endParaRPr lang="zh-TW" altLang="en-US" dirty="0" smtClean="0"/>
          </a:p>
        </p:txBody>
      </p:sp>
      <p:sp>
        <p:nvSpPr>
          <p:cNvPr id="12" name="矩形 11"/>
          <p:cNvSpPr/>
          <p:nvPr/>
        </p:nvSpPr>
        <p:spPr>
          <a:xfrm>
            <a:off x="438822" y="1114172"/>
            <a:ext cx="4899891" cy="369332"/>
          </a:xfrm>
          <a:prstGeom prst="rect">
            <a:avLst/>
          </a:prstGeom>
        </p:spPr>
        <p:txBody>
          <a:bodyPr wrap="square">
            <a:spAutoFit/>
          </a:bodyPr>
          <a:lstStyle/>
          <a:p>
            <a:r>
              <a:rPr lang="en-US" altLang="zh-TW" dirty="0" smtClean="0"/>
              <a:t>https://github.com/princeton-vl/CornerNet-Lite</a:t>
            </a:r>
            <a:endParaRPr lang="zh-TW" altLang="en-US" dirty="0"/>
          </a:p>
        </p:txBody>
      </p:sp>
      <p:sp>
        <p:nvSpPr>
          <p:cNvPr id="13" name="矩形 12"/>
          <p:cNvSpPr/>
          <p:nvPr/>
        </p:nvSpPr>
        <p:spPr>
          <a:xfrm>
            <a:off x="6763471" y="227876"/>
            <a:ext cx="2175788" cy="523220"/>
          </a:xfrm>
          <a:prstGeom prst="rect">
            <a:avLst/>
          </a:prstGeom>
        </p:spPr>
        <p:txBody>
          <a:bodyPr wrap="none">
            <a:spAutoFit/>
          </a:bodyPr>
          <a:lstStyle/>
          <a:p>
            <a:r>
              <a:rPr lang="en-US" altLang="zh-TW" sz="2800" b="1" dirty="0" err="1" smtClean="0">
                <a:effectLst>
                  <a:outerShdw blurRad="38100" dist="38100" dir="2700000" algn="tl">
                    <a:srgbClr val="000000">
                      <a:alpha val="43137"/>
                    </a:srgbClr>
                  </a:outerShdw>
                </a:effectLst>
              </a:rPr>
              <a:t>PyTorch</a:t>
            </a:r>
            <a:r>
              <a:rPr lang="en-US" altLang="zh-TW" sz="2800" b="1" dirty="0" smtClean="0">
                <a:effectLst>
                  <a:outerShdw blurRad="38100" dist="38100" dir="2700000" algn="tl">
                    <a:srgbClr val="000000">
                      <a:alpha val="43137"/>
                    </a:srgbClr>
                  </a:outerShdw>
                </a:effectLst>
              </a:rPr>
              <a:t> 1.0.0</a:t>
            </a:r>
            <a:endParaRPr lang="zh-TW" altLang="en-US" sz="2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354893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641638"/>
          </a:xfrm>
        </p:spPr>
        <p:txBody>
          <a:bodyPr>
            <a:normAutofit fontScale="90000"/>
          </a:bodyPr>
          <a:lstStyle/>
          <a:p>
            <a:r>
              <a:rPr lang="en-US" altLang="zh-TW" dirty="0" err="1"/>
              <a:t>CornerNet</a:t>
            </a:r>
            <a:r>
              <a:rPr lang="en-US" altLang="zh-TW" dirty="0"/>
              <a:t>-Saccade</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628650" y="2021808"/>
            <a:ext cx="7886700" cy="3238535"/>
          </a:xfrm>
          <a:prstGeom prst="rect">
            <a:avLst/>
          </a:prstGeom>
        </p:spPr>
      </p:pic>
      <p:sp>
        <p:nvSpPr>
          <p:cNvPr id="5" name="矩形 4"/>
          <p:cNvSpPr/>
          <p:nvPr/>
        </p:nvSpPr>
        <p:spPr>
          <a:xfrm>
            <a:off x="743526" y="1006765"/>
            <a:ext cx="8400473" cy="646331"/>
          </a:xfrm>
          <a:prstGeom prst="rect">
            <a:avLst/>
          </a:prstGeom>
        </p:spPr>
        <p:txBody>
          <a:bodyPr wrap="square">
            <a:spAutoFit/>
          </a:bodyPr>
          <a:lstStyle/>
          <a:p>
            <a:r>
              <a:rPr lang="zh-CN" altLang="en-US" dirty="0" smtClean="0"/>
              <a:t>在推理期間選擇性地裁剪（</a:t>
            </a:r>
            <a:r>
              <a:rPr lang="en-US" altLang="zh-CN" dirty="0" smtClean="0"/>
              <a:t>crop</a:t>
            </a:r>
            <a:r>
              <a:rPr lang="zh-CN" altLang="en-US" dirty="0" smtClean="0"/>
              <a:t>）和處理圖像區域（順序地或並行地，圖元或特徵）。</a:t>
            </a:r>
            <a:endParaRPr lang="zh-TW" altLang="en-US" dirty="0"/>
          </a:p>
        </p:txBody>
      </p:sp>
      <p:sp>
        <p:nvSpPr>
          <p:cNvPr id="6" name="矩形 5"/>
          <p:cNvSpPr/>
          <p:nvPr/>
        </p:nvSpPr>
        <p:spPr>
          <a:xfrm>
            <a:off x="628650" y="5793570"/>
            <a:ext cx="4026167" cy="369332"/>
          </a:xfrm>
          <a:prstGeom prst="rect">
            <a:avLst/>
          </a:prstGeom>
        </p:spPr>
        <p:txBody>
          <a:bodyPr wrap="none">
            <a:spAutoFit/>
          </a:bodyPr>
          <a:lstStyle/>
          <a:p>
            <a:r>
              <a:rPr lang="en-US" altLang="zh-TW" dirty="0" smtClean="0"/>
              <a:t>https://zhuanlan.zhihu.com/p/63134919</a:t>
            </a:r>
            <a:endParaRPr lang="zh-TW" altLang="en-US" dirty="0"/>
          </a:p>
        </p:txBody>
      </p:sp>
    </p:spTree>
    <p:extLst>
      <p:ext uri="{BB962C8B-B14F-4D97-AF65-F5344CB8AC3E}">
        <p14:creationId xmlns:p14="http://schemas.microsoft.com/office/powerpoint/2010/main" val="759601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5652077" cy="1325563"/>
          </a:xfrm>
        </p:spPr>
        <p:txBody>
          <a:bodyPr>
            <a:normAutofit fontScale="90000"/>
          </a:bodyPr>
          <a:lstStyle/>
          <a:p>
            <a:r>
              <a:rPr lang="en-US" altLang="zh-TW" dirty="0"/>
              <a:t>Semantic Segmentation</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946727" y="1735209"/>
            <a:ext cx="6580370" cy="3763149"/>
          </a:xfrm>
          <a:prstGeom prst="rect">
            <a:avLst/>
          </a:prstGeom>
        </p:spPr>
      </p:pic>
      <p:sp>
        <p:nvSpPr>
          <p:cNvPr id="4" name="矩形 3"/>
          <p:cNvSpPr/>
          <p:nvPr/>
        </p:nvSpPr>
        <p:spPr>
          <a:xfrm>
            <a:off x="397163" y="6421689"/>
            <a:ext cx="5121564" cy="369332"/>
          </a:xfrm>
          <a:prstGeom prst="rect">
            <a:avLst/>
          </a:prstGeom>
        </p:spPr>
        <p:txBody>
          <a:bodyPr wrap="square">
            <a:spAutoFit/>
          </a:bodyPr>
          <a:lstStyle/>
          <a:p>
            <a:r>
              <a:rPr lang="en-US" altLang="zh-TW" dirty="0"/>
              <a:t>https://ithelp.ithome.com.tw/articles/10204738</a:t>
            </a:r>
            <a:endParaRPr lang="zh-TW" altLang="en-US" dirty="0"/>
          </a:p>
        </p:txBody>
      </p:sp>
      <p:sp>
        <p:nvSpPr>
          <p:cNvPr id="6" name="矩形 5"/>
          <p:cNvSpPr/>
          <p:nvPr/>
        </p:nvSpPr>
        <p:spPr>
          <a:xfrm>
            <a:off x="946726" y="5498359"/>
            <a:ext cx="7375237" cy="646331"/>
          </a:xfrm>
          <a:prstGeom prst="rect">
            <a:avLst/>
          </a:prstGeom>
        </p:spPr>
        <p:txBody>
          <a:bodyPr wrap="square">
            <a:spAutoFit/>
          </a:bodyPr>
          <a:lstStyle/>
          <a:p>
            <a:r>
              <a:rPr lang="zh-TW" altLang="en-US" dirty="0"/>
              <a:t>圖片來源：</a:t>
            </a:r>
            <a:r>
              <a:rPr lang="en-US" altLang="zh-TW" dirty="0"/>
              <a:t>https://medium.com/@keremturgutlu/semantic-segmentation-u-net-part-1-d8d6f6005066</a:t>
            </a:r>
            <a:endParaRPr lang="zh-TW" altLang="en-US" dirty="0"/>
          </a:p>
        </p:txBody>
      </p:sp>
    </p:spTree>
    <p:extLst>
      <p:ext uri="{BB962C8B-B14F-4D97-AF65-F5344CB8AC3E}">
        <p14:creationId xmlns:p14="http://schemas.microsoft.com/office/powerpoint/2010/main" val="28955453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12436" y="365127"/>
            <a:ext cx="8302914" cy="863310"/>
          </a:xfrm>
        </p:spPr>
        <p:txBody>
          <a:bodyPr>
            <a:normAutofit fontScale="90000"/>
          </a:bodyPr>
          <a:lstStyle/>
          <a:p>
            <a:r>
              <a:rPr lang="en-US" altLang="zh-TW" dirty="0"/>
              <a:t>Fully Convolutional Networks (FCN)</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545523" y="2419779"/>
            <a:ext cx="7886700" cy="4020368"/>
          </a:xfrm>
          <a:prstGeom prst="rect">
            <a:avLst/>
          </a:prstGeom>
        </p:spPr>
      </p:pic>
      <p:sp>
        <p:nvSpPr>
          <p:cNvPr id="5" name="矩形 4"/>
          <p:cNvSpPr/>
          <p:nvPr/>
        </p:nvSpPr>
        <p:spPr>
          <a:xfrm>
            <a:off x="743526" y="6366317"/>
            <a:ext cx="6848765" cy="369332"/>
          </a:xfrm>
          <a:prstGeom prst="rect">
            <a:avLst/>
          </a:prstGeom>
        </p:spPr>
        <p:txBody>
          <a:bodyPr wrap="square">
            <a:spAutoFit/>
          </a:bodyPr>
          <a:lstStyle/>
          <a:p>
            <a:r>
              <a:rPr lang="zh-TW" altLang="en-US" dirty="0"/>
              <a:t> 圖片來源：</a:t>
            </a:r>
            <a:r>
              <a:rPr lang="en-US" altLang="zh-TW" dirty="0"/>
              <a:t>http://deeplearning.net/tutorial/fcn_2D_segm.html</a:t>
            </a:r>
            <a:endParaRPr lang="zh-TW" altLang="en-US" dirty="0"/>
          </a:p>
        </p:txBody>
      </p:sp>
      <p:sp>
        <p:nvSpPr>
          <p:cNvPr id="6" name="矩形 5"/>
          <p:cNvSpPr/>
          <p:nvPr/>
        </p:nvSpPr>
        <p:spPr>
          <a:xfrm>
            <a:off x="272473" y="1496449"/>
            <a:ext cx="8242877" cy="646331"/>
          </a:xfrm>
          <a:prstGeom prst="rect">
            <a:avLst/>
          </a:prstGeom>
        </p:spPr>
        <p:txBody>
          <a:bodyPr wrap="square">
            <a:spAutoFit/>
          </a:bodyPr>
          <a:lstStyle/>
          <a:p>
            <a:r>
              <a:rPr lang="en-US" altLang="zh-TW" dirty="0"/>
              <a:t> end-to-end </a:t>
            </a:r>
            <a:r>
              <a:rPr lang="zh-TW" altLang="en-US" dirty="0"/>
              <a:t>的 </a:t>
            </a:r>
            <a:r>
              <a:rPr lang="en-US" altLang="zh-TW" dirty="0"/>
              <a:t>CNN </a:t>
            </a:r>
            <a:r>
              <a:rPr lang="zh-TW" altLang="en-US" dirty="0"/>
              <a:t>架構，所有的 </a:t>
            </a:r>
            <a:r>
              <a:rPr lang="en-US" altLang="zh-TW" dirty="0"/>
              <a:t>layer </a:t>
            </a:r>
            <a:r>
              <a:rPr lang="zh-TW" altLang="en-US" dirty="0"/>
              <a:t>都是卷積層，無任何全連接層（</a:t>
            </a:r>
            <a:r>
              <a:rPr lang="en-US" altLang="zh-TW" dirty="0"/>
              <a:t>fully connected layers</a:t>
            </a:r>
            <a:r>
              <a:rPr lang="zh-TW" altLang="en-US" dirty="0"/>
              <a:t>），可適應任意尺寸的輸入，且減少參數的數量和計算時間</a:t>
            </a:r>
          </a:p>
        </p:txBody>
      </p:sp>
    </p:spTree>
    <p:extLst>
      <p:ext uri="{BB962C8B-B14F-4D97-AF65-F5344CB8AC3E}">
        <p14:creationId xmlns:p14="http://schemas.microsoft.com/office/powerpoint/2010/main" val="38635892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86905" y="263526"/>
            <a:ext cx="5698259" cy="789419"/>
          </a:xfrm>
        </p:spPr>
        <p:txBody>
          <a:bodyPr>
            <a:normAutofit fontScale="90000"/>
          </a:bodyPr>
          <a:lstStyle/>
          <a:p>
            <a:r>
              <a:rPr lang="en-US" altLang="zh-TW" dirty="0"/>
              <a:t>Instance Segmentation</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1244165" y="2008529"/>
            <a:ext cx="6511969" cy="3676275"/>
          </a:xfrm>
          <a:prstGeom prst="rect">
            <a:avLst/>
          </a:prstGeom>
        </p:spPr>
      </p:pic>
      <p:sp>
        <p:nvSpPr>
          <p:cNvPr id="4" name="矩形 3"/>
          <p:cNvSpPr/>
          <p:nvPr/>
        </p:nvSpPr>
        <p:spPr>
          <a:xfrm>
            <a:off x="397163" y="6421689"/>
            <a:ext cx="5121564" cy="369332"/>
          </a:xfrm>
          <a:prstGeom prst="rect">
            <a:avLst/>
          </a:prstGeom>
        </p:spPr>
        <p:txBody>
          <a:bodyPr wrap="square">
            <a:spAutoFit/>
          </a:bodyPr>
          <a:lstStyle/>
          <a:p>
            <a:r>
              <a:rPr lang="en-US" altLang="zh-TW" dirty="0"/>
              <a:t>https://ithelp.ithome.com.tw/articles/10204738</a:t>
            </a:r>
            <a:endParaRPr lang="zh-TW" altLang="en-US" dirty="0"/>
          </a:p>
        </p:txBody>
      </p:sp>
      <p:sp>
        <p:nvSpPr>
          <p:cNvPr id="6" name="矩形 5"/>
          <p:cNvSpPr/>
          <p:nvPr/>
        </p:nvSpPr>
        <p:spPr>
          <a:xfrm>
            <a:off x="397162" y="1052945"/>
            <a:ext cx="8451273" cy="923330"/>
          </a:xfrm>
          <a:prstGeom prst="rect">
            <a:avLst/>
          </a:prstGeom>
        </p:spPr>
        <p:txBody>
          <a:bodyPr wrap="square">
            <a:spAutoFit/>
          </a:bodyPr>
          <a:lstStyle/>
          <a:p>
            <a:r>
              <a:rPr lang="zh-TW" altLang="en-US" dirty="0"/>
              <a:t>將不同類別的 </a:t>
            </a:r>
            <a:r>
              <a:rPr lang="en-US" altLang="zh-TW" dirty="0"/>
              <a:t>instance </a:t>
            </a:r>
            <a:r>
              <a:rPr lang="zh-TW" altLang="en-US" dirty="0"/>
              <a:t>做切割</a:t>
            </a:r>
            <a:r>
              <a:rPr lang="zh-TW" altLang="en-US" dirty="0" smtClean="0"/>
              <a:t>。</a:t>
            </a:r>
            <a:endParaRPr lang="en-US" altLang="zh-TW" dirty="0" smtClean="0"/>
          </a:p>
          <a:p>
            <a:r>
              <a:rPr lang="en-US" altLang="zh-TW" dirty="0" smtClean="0"/>
              <a:t>Instance </a:t>
            </a:r>
            <a:r>
              <a:rPr lang="en-US" altLang="zh-TW" dirty="0"/>
              <a:t>Segmentation </a:t>
            </a:r>
            <a:r>
              <a:rPr lang="zh-TW" altLang="en-US" dirty="0"/>
              <a:t>比分類任務更為複雜，例如景點有多個重疊的物體和不同的背景，不僅要對這些不同的物體進行分類，還要確定它們之間的邊界、差異和關係。</a:t>
            </a:r>
          </a:p>
        </p:txBody>
      </p:sp>
      <p:sp>
        <p:nvSpPr>
          <p:cNvPr id="7" name="矩形 6"/>
          <p:cNvSpPr/>
          <p:nvPr/>
        </p:nvSpPr>
        <p:spPr>
          <a:xfrm>
            <a:off x="397162" y="5730081"/>
            <a:ext cx="7818582" cy="646331"/>
          </a:xfrm>
          <a:prstGeom prst="rect">
            <a:avLst/>
          </a:prstGeom>
        </p:spPr>
        <p:txBody>
          <a:bodyPr wrap="square">
            <a:spAutoFit/>
          </a:bodyPr>
          <a:lstStyle/>
          <a:p>
            <a:r>
              <a:rPr lang="zh-TW" altLang="en-US" dirty="0"/>
              <a:t>圖片來源：</a:t>
            </a:r>
            <a:r>
              <a:rPr lang="en-US" altLang="zh-TW" dirty="0"/>
              <a:t>https://medium.com/@keremturgutlu/semantic-segmentation-u-net-part-1-d8d6f6005066</a:t>
            </a:r>
            <a:endParaRPr lang="zh-TW" altLang="en-US" dirty="0"/>
          </a:p>
        </p:txBody>
      </p:sp>
    </p:spTree>
    <p:extLst>
      <p:ext uri="{BB962C8B-B14F-4D97-AF65-F5344CB8AC3E}">
        <p14:creationId xmlns:p14="http://schemas.microsoft.com/office/powerpoint/2010/main" val="25654714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3306041" cy="807892"/>
          </a:xfrm>
        </p:spPr>
        <p:txBody>
          <a:bodyPr>
            <a:normAutofit fontScale="90000"/>
          </a:bodyPr>
          <a:lstStyle/>
          <a:p>
            <a:r>
              <a:rPr lang="en-US" altLang="zh-TW" b="1" dirty="0"/>
              <a:t>Mask R-CNN</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628650" y="2064277"/>
            <a:ext cx="7886700" cy="3874033"/>
          </a:xfrm>
          <a:prstGeom prst="rect">
            <a:avLst/>
          </a:prstGeom>
        </p:spPr>
      </p:pic>
      <p:sp>
        <p:nvSpPr>
          <p:cNvPr id="4" name="矩形 3"/>
          <p:cNvSpPr/>
          <p:nvPr/>
        </p:nvSpPr>
        <p:spPr>
          <a:xfrm>
            <a:off x="397163" y="6421689"/>
            <a:ext cx="5121564" cy="369332"/>
          </a:xfrm>
          <a:prstGeom prst="rect">
            <a:avLst/>
          </a:prstGeom>
        </p:spPr>
        <p:txBody>
          <a:bodyPr wrap="square">
            <a:spAutoFit/>
          </a:bodyPr>
          <a:lstStyle/>
          <a:p>
            <a:r>
              <a:rPr lang="en-US" altLang="zh-TW" dirty="0"/>
              <a:t>https://ithelp.ithome.com.tw/articles/10204738</a:t>
            </a:r>
            <a:endParaRPr lang="zh-TW" altLang="en-US" dirty="0"/>
          </a:p>
        </p:txBody>
      </p:sp>
      <p:sp>
        <p:nvSpPr>
          <p:cNvPr id="6" name="矩形 5"/>
          <p:cNvSpPr/>
          <p:nvPr/>
        </p:nvSpPr>
        <p:spPr>
          <a:xfrm>
            <a:off x="745835" y="1295482"/>
            <a:ext cx="7954819" cy="646331"/>
          </a:xfrm>
          <a:prstGeom prst="rect">
            <a:avLst/>
          </a:prstGeom>
        </p:spPr>
        <p:txBody>
          <a:bodyPr wrap="square">
            <a:spAutoFit/>
          </a:bodyPr>
          <a:lstStyle/>
          <a:p>
            <a:r>
              <a:rPr lang="zh-TW" altLang="en-US" dirty="0"/>
              <a:t>將 </a:t>
            </a:r>
            <a:r>
              <a:rPr lang="en-US" altLang="zh-TW" dirty="0"/>
              <a:t>Faster R-CNN </a:t>
            </a:r>
            <a:r>
              <a:rPr lang="zh-TW" altLang="en-US" dirty="0"/>
              <a:t>擴展到 </a:t>
            </a:r>
            <a:r>
              <a:rPr lang="en-US" altLang="zh-TW" dirty="0"/>
              <a:t>pixel</a:t>
            </a:r>
            <a:r>
              <a:rPr lang="zh-TW" altLang="en-US" dirty="0"/>
              <a:t>級的圖像分割，運用 </a:t>
            </a:r>
            <a:r>
              <a:rPr lang="en-US" altLang="zh-TW" dirty="0" err="1"/>
              <a:t>RoIAlign</a:t>
            </a:r>
            <a:r>
              <a:rPr lang="zh-TW" altLang="en-US" dirty="0"/>
              <a:t>（</a:t>
            </a:r>
            <a:r>
              <a:rPr lang="en-US" altLang="zh-TW" dirty="0"/>
              <a:t>Region of Interests Align</a:t>
            </a:r>
            <a:r>
              <a:rPr lang="zh-TW" altLang="en-US" dirty="0"/>
              <a:t>）來讓遮罩位置更準確</a:t>
            </a:r>
          </a:p>
        </p:txBody>
      </p:sp>
    </p:spTree>
    <p:extLst>
      <p:ext uri="{BB962C8B-B14F-4D97-AF65-F5344CB8AC3E}">
        <p14:creationId xmlns:p14="http://schemas.microsoft.com/office/powerpoint/2010/main" val="2583605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5661314" cy="1325563"/>
          </a:xfrm>
        </p:spPr>
        <p:txBody>
          <a:bodyPr>
            <a:normAutofit fontScale="90000"/>
          </a:bodyPr>
          <a:lstStyle/>
          <a:p>
            <a:r>
              <a:rPr lang="zh-TW" altLang="en-US" dirty="0"/>
              <a:t>全景</a:t>
            </a:r>
            <a:r>
              <a:rPr lang="zh-TW" altLang="en-US" dirty="0" smtClean="0"/>
              <a:t>分割</a:t>
            </a:r>
            <a:r>
              <a:rPr lang="en-US" altLang="zh-TW" dirty="0" smtClean="0"/>
              <a:t>(2018)</a:t>
            </a:r>
            <a:br>
              <a:rPr lang="en-US" altLang="zh-TW" dirty="0" smtClean="0"/>
            </a:br>
            <a:r>
              <a:rPr lang="en-US" altLang="zh-TW" dirty="0" smtClean="0"/>
              <a:t>Panoptic Segmentation</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21879" y="2360540"/>
            <a:ext cx="6000750" cy="3743325"/>
          </a:xfrm>
          <a:prstGeom prst="rect">
            <a:avLst/>
          </a:prstGeom>
        </p:spPr>
      </p:pic>
      <p:sp>
        <p:nvSpPr>
          <p:cNvPr id="5" name="矩形 4"/>
          <p:cNvSpPr/>
          <p:nvPr/>
        </p:nvSpPr>
        <p:spPr>
          <a:xfrm>
            <a:off x="628650" y="1656282"/>
            <a:ext cx="6599382" cy="369332"/>
          </a:xfrm>
          <a:prstGeom prst="rect">
            <a:avLst/>
          </a:prstGeom>
        </p:spPr>
        <p:txBody>
          <a:bodyPr wrap="square">
            <a:spAutoFit/>
          </a:bodyPr>
          <a:lstStyle/>
          <a:p>
            <a:r>
              <a:rPr lang="zh-CN" altLang="en-US" dirty="0" smtClean="0"/>
              <a:t>圖像中的每個圖元點都必須被分配給一個語義標籤和一個實例</a:t>
            </a:r>
            <a:r>
              <a:rPr lang="en-US" altLang="zh-CN" dirty="0" smtClean="0"/>
              <a:t>id</a:t>
            </a:r>
            <a:endParaRPr lang="zh-TW" altLang="en-US" dirty="0"/>
          </a:p>
        </p:txBody>
      </p:sp>
      <p:sp>
        <p:nvSpPr>
          <p:cNvPr id="6" name="矩形 5"/>
          <p:cNvSpPr/>
          <p:nvPr/>
        </p:nvSpPr>
        <p:spPr>
          <a:xfrm>
            <a:off x="2230581" y="5365201"/>
            <a:ext cx="5758873" cy="1477328"/>
          </a:xfrm>
          <a:prstGeom prst="rect">
            <a:avLst/>
          </a:prstGeom>
        </p:spPr>
        <p:txBody>
          <a:bodyPr wrap="square">
            <a:spAutoFit/>
          </a:bodyPr>
          <a:lstStyle/>
          <a:p>
            <a:r>
              <a:rPr lang="en-US" altLang="zh-TW" dirty="0" smtClean="0"/>
              <a:t>https://mp.weixin.qq.com/s?__biz=MzA3NDIyMjM1NA==&amp;mid=2649033506&amp;idx=1&amp;sn=507d1e00cb348ebfc3e8cba6616891a4&amp;chksm=8712b55fb0653c4912a4872eed4ce39d2c0a312ab143af0acd98e2cfa882004f716c8ad045f3&amp;token=1045771457&amp;lang=zh_CN#rd</a:t>
            </a:r>
            <a:endParaRPr lang="zh-TW" altLang="en-US" dirty="0"/>
          </a:p>
        </p:txBody>
      </p:sp>
    </p:spTree>
    <p:extLst>
      <p:ext uri="{BB962C8B-B14F-4D97-AF65-F5344CB8AC3E}">
        <p14:creationId xmlns:p14="http://schemas.microsoft.com/office/powerpoint/2010/main" val="3191446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4" name="內容版面配置區 3"/>
          <p:cNvPicPr>
            <a:picLocks noGrp="1" noChangeAspect="1"/>
          </p:cNvPicPr>
          <p:nvPr>
            <p:ph idx="1"/>
          </p:nvPr>
        </p:nvPicPr>
        <p:blipFill>
          <a:blip r:embed="rId2"/>
          <a:stretch>
            <a:fillRect/>
          </a:stretch>
        </p:blipFill>
        <p:spPr>
          <a:xfrm>
            <a:off x="628650" y="2361883"/>
            <a:ext cx="7886700" cy="3278822"/>
          </a:xfrm>
          <a:prstGeom prst="rect">
            <a:avLst/>
          </a:prstGeom>
        </p:spPr>
      </p:pic>
    </p:spTree>
    <p:extLst>
      <p:ext uri="{BB962C8B-B14F-4D97-AF65-F5344CB8AC3E}">
        <p14:creationId xmlns:p14="http://schemas.microsoft.com/office/powerpoint/2010/main" val="13473621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smtClean="0"/>
              <a:t>全景分割資料庫</a:t>
            </a:r>
            <a:endParaRPr lang="zh-TW" altLang="en-US" dirty="0"/>
          </a:p>
        </p:txBody>
      </p:sp>
      <p:sp>
        <p:nvSpPr>
          <p:cNvPr id="4" name="矩形 3"/>
          <p:cNvSpPr/>
          <p:nvPr/>
        </p:nvSpPr>
        <p:spPr>
          <a:xfrm>
            <a:off x="628650" y="1766976"/>
            <a:ext cx="8194964" cy="3785652"/>
          </a:xfrm>
          <a:prstGeom prst="rect">
            <a:avLst/>
          </a:prstGeom>
        </p:spPr>
        <p:txBody>
          <a:bodyPr wrap="square">
            <a:spAutoFit/>
          </a:bodyPr>
          <a:lstStyle/>
          <a:p>
            <a:r>
              <a:rPr lang="en-US" altLang="zh-TW" sz="4000" dirty="0" smtClean="0"/>
              <a:t>Cityscapes</a:t>
            </a:r>
            <a:r>
              <a:rPr lang="zh-TW" altLang="en-US" sz="4000" dirty="0" smtClean="0"/>
              <a:t>：</a:t>
            </a:r>
            <a:r>
              <a:rPr lang="en-US" altLang="zh-TW" sz="2400" dirty="0" smtClean="0"/>
              <a:t>https://www.cityscapes-dataset.com/</a:t>
            </a:r>
          </a:p>
          <a:p>
            <a:endParaRPr lang="en-US" altLang="zh-TW" sz="4000" dirty="0" smtClean="0"/>
          </a:p>
          <a:p>
            <a:r>
              <a:rPr lang="en-US" altLang="zh-TW" sz="4000" dirty="0" smtClean="0"/>
              <a:t>ADE20k</a:t>
            </a:r>
            <a:r>
              <a:rPr lang="zh-TW" altLang="en-US" sz="4000" dirty="0" smtClean="0"/>
              <a:t>：</a:t>
            </a:r>
            <a:r>
              <a:rPr lang="en-US" altLang="zh-TW" sz="2000" dirty="0" smtClean="0"/>
              <a:t>http://groups.csail.mit.edu/vision/datasets/ADE20K/</a:t>
            </a:r>
          </a:p>
          <a:p>
            <a:endParaRPr lang="en-US" altLang="zh-TW" sz="4000" dirty="0" smtClean="0"/>
          </a:p>
          <a:p>
            <a:r>
              <a:rPr lang="en-US" altLang="zh-TW" sz="4000" dirty="0" err="1" smtClean="0"/>
              <a:t>Mapillary</a:t>
            </a:r>
            <a:r>
              <a:rPr lang="en-US" altLang="zh-TW" sz="4000" dirty="0" smtClean="0"/>
              <a:t> Vistas</a:t>
            </a:r>
            <a:r>
              <a:rPr lang="zh-TW" altLang="en-US" sz="4000" dirty="0" smtClean="0"/>
              <a:t>：</a:t>
            </a:r>
          </a:p>
          <a:p>
            <a:r>
              <a:rPr lang="en-US" altLang="zh-TW" sz="2000" dirty="0" smtClean="0"/>
              <a:t>https://blog.mapillary.com/product/2017/05/03/mapillary-vistas-dataset.html</a:t>
            </a:r>
            <a:endParaRPr lang="zh-TW" altLang="en-US" sz="2000" dirty="0"/>
          </a:p>
        </p:txBody>
      </p:sp>
    </p:spTree>
    <p:extLst>
      <p:ext uri="{BB962C8B-B14F-4D97-AF65-F5344CB8AC3E}">
        <p14:creationId xmlns:p14="http://schemas.microsoft.com/office/powerpoint/2010/main" val="38382214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t>39</a:t>
            </a:fld>
            <a:endParaRPr lang="zh-TW" altLang="en-US"/>
          </a:p>
        </p:txBody>
      </p:sp>
      <p:sp>
        <p:nvSpPr>
          <p:cNvPr id="3" name="矩形 2"/>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b="1" dirty="0" smtClean="0"/>
              <a:t>資安應用</a:t>
            </a:r>
            <a:endParaRPr lang="zh-TW" altLang="en-US" sz="6600" b="1" dirty="0"/>
          </a:p>
        </p:txBody>
      </p:sp>
    </p:spTree>
    <p:extLst>
      <p:ext uri="{BB962C8B-B14F-4D97-AF65-F5344CB8AC3E}">
        <p14:creationId xmlns:p14="http://schemas.microsoft.com/office/powerpoint/2010/main" val="2152319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Image processing</a:t>
            </a:r>
            <a:endParaRPr lang="zh-TW" altLang="en-US" dirty="0"/>
          </a:p>
        </p:txBody>
      </p:sp>
      <p:sp>
        <p:nvSpPr>
          <p:cNvPr id="3" name="投影片編號版面配置區 2"/>
          <p:cNvSpPr>
            <a:spLocks noGrp="1"/>
          </p:cNvSpPr>
          <p:nvPr>
            <p:ph type="sldNum" sz="quarter" idx="12"/>
          </p:nvPr>
        </p:nvSpPr>
        <p:spPr/>
        <p:txBody>
          <a:bodyPr/>
          <a:lstStyle/>
          <a:p>
            <a:fld id="{241A6D72-4E0E-4822-92DE-EF70A66F4C99}" type="slidenum">
              <a:rPr lang="zh-TW" altLang="en-US" smtClean="0"/>
              <a:t>4</a:t>
            </a:fld>
            <a:endParaRPr lang="zh-TW" altLang="en-US"/>
          </a:p>
        </p:txBody>
      </p:sp>
      <p:sp>
        <p:nvSpPr>
          <p:cNvPr id="5" name="矩形 4"/>
          <p:cNvSpPr/>
          <p:nvPr/>
        </p:nvSpPr>
        <p:spPr>
          <a:xfrm>
            <a:off x="1007604" y="1330421"/>
            <a:ext cx="7128792" cy="2062103"/>
          </a:xfrm>
          <a:prstGeom prst="rect">
            <a:avLst/>
          </a:prstGeom>
        </p:spPr>
        <p:txBody>
          <a:bodyPr wrap="square">
            <a:spAutoFit/>
          </a:bodyPr>
          <a:lstStyle/>
          <a:p>
            <a:r>
              <a:rPr lang="en-US" altLang="zh-TW" sz="3200" dirty="0" smtClean="0"/>
              <a:t>automatic </a:t>
            </a:r>
            <a:r>
              <a:rPr lang="en-US" altLang="zh-TW" sz="3200" dirty="0"/>
              <a:t>processing, manipulation, analysis, </a:t>
            </a:r>
            <a:r>
              <a:rPr lang="en-US" altLang="zh-TW" sz="3200" dirty="0" smtClean="0"/>
              <a:t>and</a:t>
            </a:r>
            <a:r>
              <a:rPr lang="zh-TW" altLang="en-US" sz="3200" dirty="0" smtClean="0"/>
              <a:t> </a:t>
            </a:r>
            <a:r>
              <a:rPr lang="en-US" altLang="zh-TW" sz="3200" dirty="0" smtClean="0"/>
              <a:t>interpretation </a:t>
            </a:r>
            <a:r>
              <a:rPr lang="en-US" altLang="zh-TW" sz="3200" dirty="0"/>
              <a:t>of images using algorithms and codes on a computer. </a:t>
            </a:r>
            <a:endParaRPr lang="zh-TW" altLang="en-US" sz="3200" dirty="0"/>
          </a:p>
        </p:txBody>
      </p:sp>
      <p:pic>
        <p:nvPicPr>
          <p:cNvPr id="6" name="圖片 5"/>
          <p:cNvPicPr>
            <a:picLocks noChangeAspect="1"/>
          </p:cNvPicPr>
          <p:nvPr/>
        </p:nvPicPr>
        <p:blipFill rotWithShape="1">
          <a:blip r:embed="rId2"/>
          <a:srcRect r="31619"/>
          <a:stretch/>
        </p:blipFill>
        <p:spPr>
          <a:xfrm>
            <a:off x="248069" y="4213953"/>
            <a:ext cx="1662282" cy="1368152"/>
          </a:xfrm>
          <a:prstGeom prst="rect">
            <a:avLst/>
          </a:prstGeom>
        </p:spPr>
      </p:pic>
      <p:pic>
        <p:nvPicPr>
          <p:cNvPr id="7" name="圖片 6"/>
          <p:cNvPicPr>
            <a:picLocks noChangeAspect="1"/>
          </p:cNvPicPr>
          <p:nvPr/>
        </p:nvPicPr>
        <p:blipFill>
          <a:blip r:embed="rId3"/>
          <a:stretch>
            <a:fillRect/>
          </a:stretch>
        </p:blipFill>
        <p:spPr>
          <a:xfrm>
            <a:off x="2306327" y="4073632"/>
            <a:ext cx="1585758" cy="1648795"/>
          </a:xfrm>
          <a:prstGeom prst="rect">
            <a:avLst/>
          </a:prstGeom>
        </p:spPr>
      </p:pic>
      <p:pic>
        <p:nvPicPr>
          <p:cNvPr id="1026" name="Picture 2" descr="Imageio webs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21091" y="3887117"/>
            <a:ext cx="2438400" cy="2438400"/>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217647" y="6048518"/>
            <a:ext cx="5432577" cy="553998"/>
          </a:xfrm>
          <a:prstGeom prst="rect">
            <a:avLst/>
          </a:prstGeom>
          <a:solidFill>
            <a:schemeClr val="accent6">
              <a:lumMod val="20000"/>
              <a:lumOff val="80000"/>
            </a:schemeClr>
          </a:solidFill>
        </p:spPr>
        <p:txBody>
          <a:bodyPr wrap="none">
            <a:spAutoFit/>
          </a:bodyPr>
          <a:lstStyle/>
          <a:p>
            <a:r>
              <a:rPr lang="en-US" altLang="zh-TW" dirty="0"/>
              <a:t>Python</a:t>
            </a:r>
            <a:r>
              <a:rPr lang="zh-TW" altLang="en-US" dirty="0"/>
              <a:t>讀取視訊的兩種方法（</a:t>
            </a:r>
            <a:r>
              <a:rPr lang="en-US" altLang="zh-TW" dirty="0" err="1"/>
              <a:t>imageio</a:t>
            </a:r>
            <a:r>
              <a:rPr lang="zh-TW" altLang="en-US" dirty="0"/>
              <a:t>和</a:t>
            </a:r>
            <a:r>
              <a:rPr lang="en-US" altLang="zh-TW" dirty="0" smtClean="0"/>
              <a:t>cv2)</a:t>
            </a:r>
          </a:p>
          <a:p>
            <a:r>
              <a:rPr lang="en-US" altLang="zh-TW" sz="1200" dirty="0"/>
              <a:t>https://codertw.com/%E7%A8%8B%E5%BC%8F%E8%AA%9E%E8%A8%80/357894</a:t>
            </a:r>
            <a:r>
              <a:rPr lang="en-US" altLang="zh-TW" sz="1200" dirty="0" smtClean="0"/>
              <a:t>/</a:t>
            </a:r>
            <a:endParaRPr lang="zh-TW" altLang="en-US" sz="1200" dirty="0"/>
          </a:p>
        </p:txBody>
      </p:sp>
      <p:pic>
        <p:nvPicPr>
          <p:cNvPr id="9" name="圖片 8"/>
          <p:cNvPicPr>
            <a:picLocks noChangeAspect="1"/>
          </p:cNvPicPr>
          <p:nvPr/>
        </p:nvPicPr>
        <p:blipFill>
          <a:blip r:embed="rId5"/>
          <a:stretch>
            <a:fillRect/>
          </a:stretch>
        </p:blipFill>
        <p:spPr>
          <a:xfrm>
            <a:off x="6273393" y="4213954"/>
            <a:ext cx="2836023" cy="699020"/>
          </a:xfrm>
          <a:prstGeom prst="rect">
            <a:avLst/>
          </a:prstGeom>
        </p:spPr>
      </p:pic>
      <p:sp>
        <p:nvSpPr>
          <p:cNvPr id="10" name="AutoShape 4" descr="skvideo.io.vread — scikit-video 1.1.11 document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TW" altLang="en-US"/>
          </a:p>
        </p:txBody>
      </p:sp>
      <p:pic>
        <p:nvPicPr>
          <p:cNvPr id="11" name="圖片 10"/>
          <p:cNvPicPr>
            <a:picLocks noChangeAspect="1"/>
          </p:cNvPicPr>
          <p:nvPr/>
        </p:nvPicPr>
        <p:blipFill>
          <a:blip r:embed="rId6"/>
          <a:stretch>
            <a:fillRect/>
          </a:stretch>
        </p:blipFill>
        <p:spPr>
          <a:xfrm>
            <a:off x="6273394" y="5160270"/>
            <a:ext cx="2870606" cy="793194"/>
          </a:xfrm>
          <a:prstGeom prst="rect">
            <a:avLst/>
          </a:prstGeom>
        </p:spPr>
      </p:pic>
      <p:pic>
        <p:nvPicPr>
          <p:cNvPr id="1030" name="Picture 6" descr="scikit-learn - Wikipedi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81620" y="2919422"/>
            <a:ext cx="1754776" cy="946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9566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t>40</a:t>
            </a:fld>
            <a:endParaRPr lang="zh-TW" altLang="en-US"/>
          </a:p>
        </p:txBody>
      </p:sp>
      <p:sp>
        <p:nvSpPr>
          <p:cNvPr id="3" name="矩形 2"/>
          <p:cNvSpPr/>
          <p:nvPr/>
        </p:nvSpPr>
        <p:spPr>
          <a:xfrm>
            <a:off x="899592" y="2924944"/>
            <a:ext cx="7344816" cy="1754326"/>
          </a:xfrm>
          <a:prstGeom prst="rect">
            <a:avLst/>
          </a:prstGeom>
        </p:spPr>
        <p:txBody>
          <a:bodyPr wrap="square">
            <a:spAutoFit/>
          </a:bodyPr>
          <a:lstStyle/>
          <a:p>
            <a:r>
              <a:rPr lang="en-US" altLang="zh-TW" sz="3600" dirty="0"/>
              <a:t>https://arxiv.org/search/?query=CNN+Malware+Detection+&amp;searchtype=all&amp;source=header</a:t>
            </a:r>
            <a:endParaRPr lang="zh-TW" altLang="en-US" sz="3600" dirty="0"/>
          </a:p>
        </p:txBody>
      </p:sp>
      <p:sp>
        <p:nvSpPr>
          <p:cNvPr id="4" name="矩形 3"/>
          <p:cNvSpPr/>
          <p:nvPr/>
        </p:nvSpPr>
        <p:spPr>
          <a:xfrm>
            <a:off x="395536" y="908720"/>
            <a:ext cx="8681159" cy="1107996"/>
          </a:xfrm>
          <a:prstGeom prst="rect">
            <a:avLst/>
          </a:prstGeom>
        </p:spPr>
        <p:txBody>
          <a:bodyPr wrap="none">
            <a:spAutoFit/>
          </a:bodyPr>
          <a:lstStyle/>
          <a:p>
            <a:r>
              <a:rPr lang="en-US" altLang="zh-TW" sz="6600" b="1" dirty="0">
                <a:effectLst>
                  <a:outerShdw blurRad="38100" dist="38100" dir="2700000" algn="tl">
                    <a:srgbClr val="000000">
                      <a:alpha val="43137"/>
                    </a:srgbClr>
                  </a:outerShdw>
                </a:effectLst>
              </a:rPr>
              <a:t>CNN Malware Detection</a:t>
            </a:r>
            <a:endParaRPr lang="zh-TW" altLang="en-US" sz="6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023744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241A6D72-4E0E-4822-92DE-EF70A66F4C99}" type="slidenum">
              <a:rPr lang="zh-TW" altLang="en-US" smtClean="0"/>
              <a:t>41</a:t>
            </a:fld>
            <a:endParaRPr lang="zh-TW" altLang="en-US"/>
          </a:p>
        </p:txBody>
      </p:sp>
      <p:pic>
        <p:nvPicPr>
          <p:cNvPr id="7" name="內容版面配置區 6"/>
          <p:cNvPicPr>
            <a:picLocks noGrp="1" noChangeAspect="1"/>
          </p:cNvPicPr>
          <p:nvPr>
            <p:ph idx="1"/>
          </p:nvPr>
        </p:nvPicPr>
        <p:blipFill>
          <a:blip r:embed="rId2"/>
          <a:stretch>
            <a:fillRect/>
          </a:stretch>
        </p:blipFill>
        <p:spPr>
          <a:xfrm>
            <a:off x="285598" y="1785305"/>
            <a:ext cx="7714536" cy="4176464"/>
          </a:xfrm>
          <a:prstGeom prst="rect">
            <a:avLst/>
          </a:prstGeom>
        </p:spPr>
      </p:pic>
      <p:sp>
        <p:nvSpPr>
          <p:cNvPr id="8" name="矩形 7"/>
          <p:cNvSpPr/>
          <p:nvPr/>
        </p:nvSpPr>
        <p:spPr>
          <a:xfrm>
            <a:off x="251520" y="1192113"/>
            <a:ext cx="4344651" cy="461665"/>
          </a:xfrm>
          <a:prstGeom prst="rect">
            <a:avLst/>
          </a:prstGeom>
        </p:spPr>
        <p:txBody>
          <a:bodyPr wrap="none">
            <a:spAutoFit/>
          </a:bodyPr>
          <a:lstStyle/>
          <a:p>
            <a:r>
              <a:rPr lang="en-US" altLang="zh-TW" sz="2400" dirty="0"/>
              <a:t>https://arxiv.org/abs/2002.06383</a:t>
            </a:r>
            <a:endParaRPr lang="zh-TW" altLang="en-US" sz="2400" dirty="0"/>
          </a:p>
        </p:txBody>
      </p:sp>
      <p:sp>
        <p:nvSpPr>
          <p:cNvPr id="9" name="矩形 8"/>
          <p:cNvSpPr/>
          <p:nvPr/>
        </p:nvSpPr>
        <p:spPr>
          <a:xfrm>
            <a:off x="263691" y="414255"/>
            <a:ext cx="5579091" cy="646331"/>
          </a:xfrm>
          <a:prstGeom prst="rect">
            <a:avLst/>
          </a:prstGeom>
        </p:spPr>
        <p:txBody>
          <a:bodyPr wrap="none">
            <a:spAutoFit/>
          </a:bodyPr>
          <a:lstStyle/>
          <a:p>
            <a:r>
              <a:rPr lang="en-US" altLang="zh-TW" sz="3600" b="1" dirty="0" smtClean="0">
                <a:effectLst>
                  <a:outerShdw blurRad="38100" dist="38100" dir="2700000" algn="tl">
                    <a:srgbClr val="000000">
                      <a:alpha val="43137"/>
                    </a:srgbClr>
                  </a:outerShdw>
                </a:effectLst>
              </a:rPr>
              <a:t>CNN</a:t>
            </a:r>
            <a:r>
              <a:rPr lang="zh-TW" altLang="en-US" sz="3600" b="1" dirty="0" smtClean="0">
                <a:effectLst>
                  <a:outerShdw blurRad="38100" dist="38100" dir="2700000" algn="tl">
                    <a:srgbClr val="000000">
                      <a:alpha val="43137"/>
                    </a:srgbClr>
                  </a:outerShdw>
                </a:effectLst>
              </a:rPr>
              <a:t> </a:t>
            </a:r>
            <a:r>
              <a:rPr lang="en-US" altLang="zh-TW" sz="3600" b="1" dirty="0" smtClean="0">
                <a:effectLst>
                  <a:outerShdw blurRad="38100" dist="38100" dir="2700000" algn="tl">
                    <a:srgbClr val="000000">
                      <a:alpha val="43137"/>
                    </a:srgbClr>
                  </a:outerShdw>
                </a:effectLst>
              </a:rPr>
              <a:t>and malware </a:t>
            </a:r>
            <a:r>
              <a:rPr lang="en-US" altLang="zh-TW" sz="3600" b="1" dirty="0">
                <a:effectLst>
                  <a:outerShdw blurRad="38100" dist="38100" dir="2700000" algn="tl">
                    <a:srgbClr val="000000">
                      <a:alpha val="43137"/>
                    </a:srgbClr>
                  </a:outerShdw>
                </a:effectLst>
              </a:rPr>
              <a:t>detection</a:t>
            </a:r>
            <a:endParaRPr lang="zh-TW" altLang="en-US"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664113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79512" y="433565"/>
            <a:ext cx="8229600" cy="576064"/>
          </a:xfrm>
        </p:spPr>
        <p:txBody>
          <a:bodyPr>
            <a:normAutofit fontScale="90000"/>
          </a:bodyPr>
          <a:lstStyle/>
          <a:p>
            <a:r>
              <a:rPr lang="en-US" altLang="zh-TW" dirty="0"/>
              <a:t>https://arxiv.org/abs/2003.12805</a:t>
            </a:r>
            <a:endParaRPr lang="zh-TW" altLang="en-US" dirty="0"/>
          </a:p>
        </p:txBody>
      </p:sp>
      <p:sp>
        <p:nvSpPr>
          <p:cNvPr id="4" name="投影片編號版面配置區 3"/>
          <p:cNvSpPr>
            <a:spLocks noGrp="1"/>
          </p:cNvSpPr>
          <p:nvPr>
            <p:ph type="sldNum" sz="quarter" idx="12"/>
          </p:nvPr>
        </p:nvSpPr>
        <p:spPr/>
        <p:txBody>
          <a:bodyPr/>
          <a:lstStyle/>
          <a:p>
            <a:fld id="{241A6D72-4E0E-4822-92DE-EF70A66F4C99}" type="slidenum">
              <a:rPr lang="zh-TW" altLang="en-US" smtClean="0"/>
              <a:t>42</a:t>
            </a:fld>
            <a:endParaRPr lang="zh-TW" altLang="en-US"/>
          </a:p>
        </p:txBody>
      </p:sp>
      <p:pic>
        <p:nvPicPr>
          <p:cNvPr id="7" name="內容版面配置區 6"/>
          <p:cNvPicPr>
            <a:picLocks noGrp="1" noChangeAspect="1"/>
          </p:cNvPicPr>
          <p:nvPr>
            <p:ph idx="1"/>
          </p:nvPr>
        </p:nvPicPr>
        <p:blipFill>
          <a:blip r:embed="rId2"/>
          <a:stretch>
            <a:fillRect/>
          </a:stretch>
        </p:blipFill>
        <p:spPr>
          <a:xfrm>
            <a:off x="318051" y="1196752"/>
            <a:ext cx="8466434" cy="4032448"/>
          </a:xfrm>
          <a:prstGeom prst="rect">
            <a:avLst/>
          </a:prstGeom>
        </p:spPr>
      </p:pic>
      <p:sp>
        <p:nvSpPr>
          <p:cNvPr id="8" name="矩形 7"/>
          <p:cNvSpPr/>
          <p:nvPr/>
        </p:nvSpPr>
        <p:spPr>
          <a:xfrm>
            <a:off x="323528" y="5413280"/>
            <a:ext cx="8496944" cy="830997"/>
          </a:xfrm>
          <a:prstGeom prst="rect">
            <a:avLst/>
          </a:prstGeom>
          <a:solidFill>
            <a:schemeClr val="accent6">
              <a:lumMod val="20000"/>
              <a:lumOff val="80000"/>
            </a:schemeClr>
          </a:solidFill>
        </p:spPr>
        <p:txBody>
          <a:bodyPr wrap="square">
            <a:spAutoFit/>
          </a:bodyPr>
          <a:lstStyle/>
          <a:p>
            <a:r>
              <a:rPr lang="en-US" altLang="zh-TW" sz="2400" b="1" dirty="0">
                <a:solidFill>
                  <a:srgbClr val="000000"/>
                </a:solidFill>
                <a:effectLst>
                  <a:outerShdw blurRad="38100" dist="38100" dir="2700000" algn="tl">
                    <a:srgbClr val="000000">
                      <a:alpha val="43137"/>
                    </a:srgbClr>
                  </a:outerShdw>
                </a:effectLst>
                <a:latin typeface="Lucida Grande"/>
              </a:rPr>
              <a:t>Bilbo is the first parallel usage of a convolutional neural network (CNN) and a long short-term memory (LSTM) network for DGA detection</a:t>
            </a:r>
            <a:endParaRPr lang="zh-TW" altLang="en-US" sz="2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086535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46538" y="194639"/>
            <a:ext cx="8075240" cy="724942"/>
          </a:xfrm>
        </p:spPr>
        <p:txBody>
          <a:bodyPr>
            <a:normAutofit fontScale="90000"/>
          </a:bodyPr>
          <a:lstStyle/>
          <a:p>
            <a:r>
              <a:rPr lang="en-US" altLang="zh-TW" dirty="0"/>
              <a:t>https://arxiv.org/abs/1910.10958</a:t>
            </a:r>
            <a:endParaRPr lang="zh-TW" altLang="en-US" dirty="0"/>
          </a:p>
        </p:txBody>
      </p:sp>
      <p:sp>
        <p:nvSpPr>
          <p:cNvPr id="4" name="投影片編號版面配置區 3"/>
          <p:cNvSpPr>
            <a:spLocks noGrp="1"/>
          </p:cNvSpPr>
          <p:nvPr>
            <p:ph type="sldNum" sz="quarter" idx="12"/>
          </p:nvPr>
        </p:nvSpPr>
        <p:spPr/>
        <p:txBody>
          <a:bodyPr/>
          <a:lstStyle/>
          <a:p>
            <a:fld id="{241A6D72-4E0E-4822-92DE-EF70A66F4C99}" type="slidenum">
              <a:rPr lang="zh-TW" altLang="en-US" smtClean="0"/>
              <a:t>43</a:t>
            </a:fld>
            <a:endParaRPr lang="zh-TW" altLang="en-US"/>
          </a:p>
        </p:txBody>
      </p:sp>
      <p:pic>
        <p:nvPicPr>
          <p:cNvPr id="7" name="內容版面配置區 6"/>
          <p:cNvPicPr>
            <a:picLocks noGrp="1" noChangeAspect="1"/>
          </p:cNvPicPr>
          <p:nvPr>
            <p:ph idx="1"/>
          </p:nvPr>
        </p:nvPicPr>
        <p:blipFill>
          <a:blip r:embed="rId2"/>
          <a:stretch>
            <a:fillRect/>
          </a:stretch>
        </p:blipFill>
        <p:spPr>
          <a:xfrm>
            <a:off x="146538" y="1574653"/>
            <a:ext cx="8600819" cy="4608512"/>
          </a:xfrm>
          <a:prstGeom prst="rect">
            <a:avLst/>
          </a:prstGeom>
        </p:spPr>
      </p:pic>
      <p:sp>
        <p:nvSpPr>
          <p:cNvPr id="8" name="矩形 7"/>
          <p:cNvSpPr/>
          <p:nvPr/>
        </p:nvSpPr>
        <p:spPr>
          <a:xfrm>
            <a:off x="3779912" y="1174543"/>
            <a:ext cx="5230150" cy="400110"/>
          </a:xfrm>
          <a:prstGeom prst="rect">
            <a:avLst/>
          </a:prstGeom>
        </p:spPr>
        <p:txBody>
          <a:bodyPr wrap="none">
            <a:spAutoFit/>
          </a:bodyPr>
          <a:lstStyle/>
          <a:p>
            <a:r>
              <a:rPr lang="en-US" altLang="zh-TW" sz="2000" dirty="0"/>
              <a:t>deep learning based malware detection (DLMD) </a:t>
            </a:r>
            <a:endParaRPr lang="zh-TW" altLang="en-US" sz="2000" dirty="0"/>
          </a:p>
        </p:txBody>
      </p:sp>
      <p:sp>
        <p:nvSpPr>
          <p:cNvPr id="9" name="矩形 8"/>
          <p:cNvSpPr/>
          <p:nvPr/>
        </p:nvSpPr>
        <p:spPr>
          <a:xfrm>
            <a:off x="551001" y="6291660"/>
            <a:ext cx="7670777" cy="369332"/>
          </a:xfrm>
          <a:prstGeom prst="rect">
            <a:avLst/>
          </a:prstGeom>
          <a:solidFill>
            <a:schemeClr val="accent6">
              <a:lumMod val="20000"/>
              <a:lumOff val="80000"/>
            </a:schemeClr>
          </a:solidFill>
        </p:spPr>
        <p:txBody>
          <a:bodyPr wrap="square">
            <a:spAutoFit/>
          </a:bodyPr>
          <a:lstStyle/>
          <a:p>
            <a:r>
              <a:rPr lang="en-US" altLang="zh-TW" dirty="0"/>
              <a:t>https://github.com/cyberhunters/Malware-Detection-Using-Machine-Learning</a:t>
            </a:r>
            <a:endParaRPr lang="zh-TW" altLang="en-US" dirty="0"/>
          </a:p>
        </p:txBody>
      </p:sp>
    </p:spTree>
    <p:extLst>
      <p:ext uri="{BB962C8B-B14F-4D97-AF65-F5344CB8AC3E}">
        <p14:creationId xmlns:p14="http://schemas.microsoft.com/office/powerpoint/2010/main" val="4379911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850106"/>
          </a:xfrm>
        </p:spPr>
        <p:txBody>
          <a:bodyPr/>
          <a:lstStyle/>
          <a:p>
            <a:r>
              <a:rPr lang="en-US" altLang="zh-TW" dirty="0"/>
              <a:t>DLMD technique</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539551" y="1556792"/>
            <a:ext cx="7940567" cy="4032448"/>
          </a:xfrm>
          <a:prstGeom prst="rect">
            <a:avLst/>
          </a:prstGeom>
        </p:spPr>
      </p:pic>
      <p:sp>
        <p:nvSpPr>
          <p:cNvPr id="4" name="投影片編號版面配置區 3"/>
          <p:cNvSpPr>
            <a:spLocks noGrp="1"/>
          </p:cNvSpPr>
          <p:nvPr>
            <p:ph type="sldNum" sz="quarter" idx="12"/>
          </p:nvPr>
        </p:nvSpPr>
        <p:spPr/>
        <p:txBody>
          <a:bodyPr/>
          <a:lstStyle/>
          <a:p>
            <a:fld id="{241A6D72-4E0E-4822-92DE-EF70A66F4C99}" type="slidenum">
              <a:rPr lang="zh-TW" altLang="en-US" smtClean="0"/>
              <a:t>44</a:t>
            </a:fld>
            <a:endParaRPr lang="zh-TW" altLang="en-US"/>
          </a:p>
        </p:txBody>
      </p:sp>
    </p:spTree>
    <p:extLst>
      <p:ext uri="{BB962C8B-B14F-4D97-AF65-F5344CB8AC3E}">
        <p14:creationId xmlns:p14="http://schemas.microsoft.com/office/powerpoint/2010/main" val="26466676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t>45</a:t>
            </a:fld>
            <a:endParaRPr lang="zh-TW" altLang="en-US"/>
          </a:p>
        </p:txBody>
      </p:sp>
      <p:pic>
        <p:nvPicPr>
          <p:cNvPr id="5" name="圖片 4"/>
          <p:cNvPicPr>
            <a:picLocks noChangeAspect="1"/>
          </p:cNvPicPr>
          <p:nvPr/>
        </p:nvPicPr>
        <p:blipFill>
          <a:blip r:embed="rId2"/>
          <a:stretch>
            <a:fillRect/>
          </a:stretch>
        </p:blipFill>
        <p:spPr>
          <a:xfrm>
            <a:off x="1331640" y="1093478"/>
            <a:ext cx="5867869" cy="5256584"/>
          </a:xfrm>
          <a:prstGeom prst="rect">
            <a:avLst/>
          </a:prstGeom>
        </p:spPr>
      </p:pic>
      <p:sp>
        <p:nvSpPr>
          <p:cNvPr id="6" name="矩形 5"/>
          <p:cNvSpPr/>
          <p:nvPr/>
        </p:nvSpPr>
        <p:spPr>
          <a:xfrm>
            <a:off x="323528" y="260648"/>
            <a:ext cx="3179973" cy="646331"/>
          </a:xfrm>
          <a:prstGeom prst="rect">
            <a:avLst/>
          </a:prstGeom>
        </p:spPr>
        <p:txBody>
          <a:bodyPr wrap="none">
            <a:spAutoFit/>
          </a:bodyPr>
          <a:lstStyle/>
          <a:p>
            <a:r>
              <a:rPr lang="en-US" altLang="zh-TW" sz="3600" b="1" dirty="0" err="1" smtClean="0">
                <a:effectLst>
                  <a:outerShdw blurRad="38100" dist="38100" dir="2700000" algn="tl">
                    <a:srgbClr val="000000">
                      <a:alpha val="43137"/>
                    </a:srgbClr>
                  </a:outerShdw>
                </a:effectLst>
              </a:rPr>
              <a:t>DataSet</a:t>
            </a:r>
            <a:r>
              <a:rPr lang="zh-TW" altLang="en-US" sz="3600" b="1" dirty="0" smtClean="0">
                <a:effectLst>
                  <a:outerShdw blurRad="38100" dist="38100" dir="2700000" algn="tl">
                    <a:srgbClr val="000000">
                      <a:alpha val="43137"/>
                    </a:srgbClr>
                  </a:outerShdw>
                </a:effectLst>
              </a:rPr>
              <a:t> 資料集</a:t>
            </a:r>
            <a:endParaRPr lang="zh-TW" altLang="en-US"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276530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t>46</a:t>
            </a:fld>
            <a:endParaRPr lang="zh-TW" altLang="en-US"/>
          </a:p>
        </p:txBody>
      </p:sp>
      <p:sp>
        <p:nvSpPr>
          <p:cNvPr id="3" name="矩形 2"/>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600" b="1" dirty="0" smtClean="0"/>
              <a:t>教學文</a:t>
            </a:r>
            <a:r>
              <a:rPr lang="zh-TW" altLang="en-US" sz="6600" b="1" dirty="0"/>
              <a:t>件</a:t>
            </a:r>
          </a:p>
        </p:txBody>
      </p:sp>
    </p:spTree>
    <p:extLst>
      <p:ext uri="{BB962C8B-B14F-4D97-AF65-F5344CB8AC3E}">
        <p14:creationId xmlns:p14="http://schemas.microsoft.com/office/powerpoint/2010/main" val="3844957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t>47</a:t>
            </a:fld>
            <a:endParaRPr lang="zh-TW" altLang="en-US"/>
          </a:p>
        </p:txBody>
      </p:sp>
      <p:sp>
        <p:nvSpPr>
          <p:cNvPr id="3" name="矩形 2"/>
          <p:cNvSpPr/>
          <p:nvPr/>
        </p:nvSpPr>
        <p:spPr>
          <a:xfrm>
            <a:off x="467544" y="575688"/>
            <a:ext cx="6864893" cy="800219"/>
          </a:xfrm>
          <a:prstGeom prst="rect">
            <a:avLst/>
          </a:prstGeom>
          <a:solidFill>
            <a:schemeClr val="accent5">
              <a:lumMod val="20000"/>
              <a:lumOff val="80000"/>
            </a:schemeClr>
          </a:solidFill>
        </p:spPr>
        <p:txBody>
          <a:bodyPr wrap="none">
            <a:spAutoFit/>
          </a:bodyPr>
          <a:lstStyle/>
          <a:p>
            <a:r>
              <a:rPr lang="en-US" altLang="zh-TW" sz="2800" dirty="0"/>
              <a:t>Basic classification: Classify images of </a:t>
            </a:r>
            <a:r>
              <a:rPr lang="en-US" altLang="zh-TW" sz="2800" dirty="0" smtClean="0"/>
              <a:t>clothing</a:t>
            </a:r>
          </a:p>
          <a:p>
            <a:r>
              <a:rPr lang="en-US" altLang="zh-TW" dirty="0">
                <a:hlinkClick r:id="rId2"/>
              </a:rPr>
              <a:t>https://www.tensorflow.org/tutorials/keras/classification</a:t>
            </a:r>
            <a:endParaRPr lang="zh-TW" altLang="en-US" dirty="0"/>
          </a:p>
        </p:txBody>
      </p:sp>
      <p:sp>
        <p:nvSpPr>
          <p:cNvPr id="4" name="矩形 3"/>
          <p:cNvSpPr/>
          <p:nvPr/>
        </p:nvSpPr>
        <p:spPr>
          <a:xfrm>
            <a:off x="454356" y="2118338"/>
            <a:ext cx="7627922" cy="1477328"/>
          </a:xfrm>
          <a:prstGeom prst="rect">
            <a:avLst/>
          </a:prstGeom>
          <a:solidFill>
            <a:schemeClr val="accent6">
              <a:lumMod val="20000"/>
              <a:lumOff val="80000"/>
            </a:schemeClr>
          </a:solidFill>
        </p:spPr>
        <p:txBody>
          <a:bodyPr wrap="none">
            <a:spAutoFit/>
          </a:bodyPr>
          <a:lstStyle/>
          <a:p>
            <a:r>
              <a:rPr lang="en-US" altLang="zh-TW" sz="2400" b="1" dirty="0">
                <a:effectLst>
                  <a:outerShdw blurRad="38100" dist="38100" dir="2700000" algn="tl">
                    <a:srgbClr val="000000">
                      <a:alpha val="43137"/>
                    </a:srgbClr>
                  </a:outerShdw>
                </a:effectLst>
              </a:rPr>
              <a:t>Convolutional Neural Network (CNN</a:t>
            </a:r>
            <a:r>
              <a:rPr lang="en-US" altLang="zh-TW" sz="2400" b="1" dirty="0" smtClean="0">
                <a:effectLst>
                  <a:outerShdw blurRad="38100" dist="38100" dir="2700000" algn="tl">
                    <a:srgbClr val="000000">
                      <a:alpha val="43137"/>
                    </a:srgbClr>
                  </a:outerShdw>
                </a:effectLst>
              </a:rPr>
              <a:t>)</a:t>
            </a:r>
          </a:p>
          <a:p>
            <a:r>
              <a:rPr lang="en-US" altLang="zh-TW" sz="2400" dirty="0"/>
              <a:t>https://</a:t>
            </a:r>
            <a:r>
              <a:rPr lang="en-US" altLang="zh-TW" sz="2400" dirty="0" smtClean="0"/>
              <a:t>www.tensorflow.org/tutorials/images/cnn</a:t>
            </a:r>
          </a:p>
          <a:p>
            <a:endParaRPr lang="en-US" altLang="zh-TW" sz="2400" b="1" dirty="0">
              <a:effectLst>
                <a:outerShdw blurRad="38100" dist="38100" dir="2700000" algn="tl">
                  <a:srgbClr val="000000">
                    <a:alpha val="43137"/>
                  </a:srgbClr>
                </a:outerShdw>
              </a:effectLst>
            </a:endParaRPr>
          </a:p>
          <a:p>
            <a:r>
              <a:rPr lang="en-US" altLang="zh-TW" dirty="0"/>
              <a:t>training a simple Convolutional Neural Network (CNN) to classify CIFAR images. </a:t>
            </a:r>
            <a:endParaRPr lang="zh-TW" altLang="en-US" sz="2400" b="1" dirty="0">
              <a:effectLst>
                <a:outerShdw blurRad="38100" dist="38100" dir="2700000" algn="tl">
                  <a:srgbClr val="000000">
                    <a:alpha val="43137"/>
                  </a:srgbClr>
                </a:outerShdw>
              </a:effectLst>
            </a:endParaRPr>
          </a:p>
        </p:txBody>
      </p:sp>
      <p:sp>
        <p:nvSpPr>
          <p:cNvPr id="5" name="矩形 4"/>
          <p:cNvSpPr/>
          <p:nvPr/>
        </p:nvSpPr>
        <p:spPr>
          <a:xfrm>
            <a:off x="440566" y="4338097"/>
            <a:ext cx="8374793" cy="830997"/>
          </a:xfrm>
          <a:prstGeom prst="rect">
            <a:avLst/>
          </a:prstGeom>
          <a:solidFill>
            <a:schemeClr val="accent6">
              <a:lumMod val="20000"/>
              <a:lumOff val="80000"/>
            </a:schemeClr>
          </a:solidFill>
        </p:spPr>
        <p:txBody>
          <a:bodyPr wrap="none">
            <a:spAutoFit/>
          </a:bodyPr>
          <a:lstStyle/>
          <a:p>
            <a:r>
              <a:rPr lang="en-US" altLang="zh-TW" sz="2400" dirty="0"/>
              <a:t>Image </a:t>
            </a:r>
            <a:r>
              <a:rPr lang="en-US" altLang="zh-TW" sz="2400" dirty="0" smtClean="0"/>
              <a:t>classification</a:t>
            </a:r>
            <a:r>
              <a:rPr lang="zh-TW" altLang="en-US" sz="2400" dirty="0" smtClean="0"/>
              <a:t>  </a:t>
            </a:r>
            <a:r>
              <a:rPr lang="en-US" altLang="zh-TW" sz="1200" dirty="0" smtClean="0"/>
              <a:t>how </a:t>
            </a:r>
            <a:r>
              <a:rPr lang="en-US" altLang="zh-TW" sz="1200" dirty="0"/>
              <a:t>to classify cats or dogs from images. </a:t>
            </a:r>
            <a:endParaRPr lang="en-US" altLang="zh-TW" sz="1200" dirty="0" smtClean="0"/>
          </a:p>
          <a:p>
            <a:r>
              <a:rPr lang="en-US" altLang="zh-TW" sz="1200" dirty="0" smtClean="0"/>
              <a:t>It </a:t>
            </a:r>
            <a:r>
              <a:rPr lang="en-US" altLang="zh-TW" sz="1200" dirty="0"/>
              <a:t>builds an image classifier using a </a:t>
            </a:r>
            <a:r>
              <a:rPr lang="en-US" altLang="zh-TW" sz="1200" dirty="0" err="1"/>
              <a:t>tf.keras.Sequential</a:t>
            </a:r>
            <a:r>
              <a:rPr lang="en-US" altLang="zh-TW" sz="1200" dirty="0"/>
              <a:t> model and load data using </a:t>
            </a:r>
            <a:r>
              <a:rPr lang="en-US" altLang="zh-TW" sz="1200" dirty="0" err="1" smtClean="0"/>
              <a:t>tf.keras.preprocessing.image.ImageDataGenerator</a:t>
            </a:r>
            <a:endParaRPr lang="en-US" altLang="zh-TW" sz="1200" dirty="0" smtClean="0"/>
          </a:p>
          <a:p>
            <a:r>
              <a:rPr lang="en-US" altLang="zh-TW" sz="1200" dirty="0"/>
              <a:t>https://www.tensorflow.org/tutorials/images/classification</a:t>
            </a:r>
            <a:endParaRPr lang="zh-TW" altLang="en-US" sz="1200" dirty="0"/>
          </a:p>
        </p:txBody>
      </p:sp>
    </p:spTree>
    <p:extLst>
      <p:ext uri="{BB962C8B-B14F-4D97-AF65-F5344CB8AC3E}">
        <p14:creationId xmlns:p14="http://schemas.microsoft.com/office/powerpoint/2010/main" val="33813831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Transfer Learning</a:t>
            </a:r>
            <a:endParaRPr lang="zh-TW" altLang="en-US" dirty="0"/>
          </a:p>
        </p:txBody>
      </p:sp>
      <p:sp>
        <p:nvSpPr>
          <p:cNvPr id="4" name="投影片編號版面配置區 3"/>
          <p:cNvSpPr>
            <a:spLocks noGrp="1"/>
          </p:cNvSpPr>
          <p:nvPr>
            <p:ph type="sldNum" sz="quarter" idx="12"/>
          </p:nvPr>
        </p:nvSpPr>
        <p:spPr/>
        <p:txBody>
          <a:bodyPr/>
          <a:lstStyle/>
          <a:p>
            <a:fld id="{241A6D72-4E0E-4822-92DE-EF70A66F4C99}" type="slidenum">
              <a:rPr lang="zh-TW" altLang="en-US" smtClean="0"/>
              <a:t>48</a:t>
            </a:fld>
            <a:endParaRPr lang="zh-TW" altLang="en-US"/>
          </a:p>
        </p:txBody>
      </p:sp>
      <p:sp>
        <p:nvSpPr>
          <p:cNvPr id="5" name="矩形 4"/>
          <p:cNvSpPr/>
          <p:nvPr/>
        </p:nvSpPr>
        <p:spPr>
          <a:xfrm>
            <a:off x="887131" y="1700808"/>
            <a:ext cx="6732869" cy="830997"/>
          </a:xfrm>
          <a:prstGeom prst="rect">
            <a:avLst/>
          </a:prstGeom>
          <a:solidFill>
            <a:schemeClr val="accent5">
              <a:lumMod val="20000"/>
              <a:lumOff val="80000"/>
            </a:schemeClr>
          </a:solidFill>
        </p:spPr>
        <p:txBody>
          <a:bodyPr wrap="none">
            <a:spAutoFit/>
          </a:bodyPr>
          <a:lstStyle/>
          <a:p>
            <a:r>
              <a:rPr lang="en-US" altLang="zh-TW" sz="3200" b="1" dirty="0">
                <a:effectLst>
                  <a:outerShdw blurRad="38100" dist="38100" dir="2700000" algn="tl">
                    <a:srgbClr val="000000">
                      <a:alpha val="43137"/>
                    </a:srgbClr>
                  </a:outerShdw>
                </a:effectLst>
              </a:rPr>
              <a:t>Transfer learning with </a:t>
            </a:r>
            <a:r>
              <a:rPr lang="en-US" altLang="zh-TW" sz="3200" b="1" dirty="0" err="1">
                <a:effectLst>
                  <a:outerShdw blurRad="38100" dist="38100" dir="2700000" algn="tl">
                    <a:srgbClr val="000000">
                      <a:alpha val="43137"/>
                    </a:srgbClr>
                  </a:outerShdw>
                </a:effectLst>
              </a:rPr>
              <a:t>TensorFlow</a:t>
            </a:r>
            <a:r>
              <a:rPr lang="en-US" altLang="zh-TW" sz="3200" b="1" dirty="0">
                <a:effectLst>
                  <a:outerShdw blurRad="38100" dist="38100" dir="2700000" algn="tl">
                    <a:srgbClr val="000000">
                      <a:alpha val="43137"/>
                    </a:srgbClr>
                  </a:outerShdw>
                </a:effectLst>
              </a:rPr>
              <a:t> </a:t>
            </a:r>
            <a:r>
              <a:rPr lang="en-US" altLang="zh-TW" sz="3200" b="1" dirty="0" smtClean="0">
                <a:effectLst>
                  <a:outerShdw blurRad="38100" dist="38100" dir="2700000" algn="tl">
                    <a:srgbClr val="000000">
                      <a:alpha val="43137"/>
                    </a:srgbClr>
                  </a:outerShdw>
                </a:effectLst>
              </a:rPr>
              <a:t>Hub</a:t>
            </a:r>
          </a:p>
          <a:p>
            <a:r>
              <a:rPr lang="en-US" altLang="zh-TW" sz="1600" dirty="0"/>
              <a:t>https://www.tensorflow.org/tutorials/images/transfer_learning_with_hub</a:t>
            </a:r>
            <a:endParaRPr lang="zh-TW" altLang="en-US" sz="1600" b="1" dirty="0">
              <a:effectLst>
                <a:outerShdw blurRad="38100" dist="38100" dir="2700000" algn="tl">
                  <a:srgbClr val="000000">
                    <a:alpha val="43137"/>
                  </a:srgbClr>
                </a:outerShdw>
              </a:effectLst>
            </a:endParaRPr>
          </a:p>
        </p:txBody>
      </p:sp>
      <p:sp>
        <p:nvSpPr>
          <p:cNvPr id="6" name="矩形 5"/>
          <p:cNvSpPr/>
          <p:nvPr/>
        </p:nvSpPr>
        <p:spPr>
          <a:xfrm>
            <a:off x="921517" y="2924944"/>
            <a:ext cx="6723635" cy="1077218"/>
          </a:xfrm>
          <a:prstGeom prst="rect">
            <a:avLst/>
          </a:prstGeom>
          <a:solidFill>
            <a:schemeClr val="accent3">
              <a:lumMod val="20000"/>
              <a:lumOff val="80000"/>
            </a:schemeClr>
          </a:solidFill>
        </p:spPr>
        <p:txBody>
          <a:bodyPr wrap="none">
            <a:spAutoFit/>
          </a:bodyPr>
          <a:lstStyle/>
          <a:p>
            <a:r>
              <a:rPr lang="en-US" altLang="zh-TW" sz="2800" b="1" dirty="0">
                <a:effectLst>
                  <a:outerShdw blurRad="38100" dist="38100" dir="2700000" algn="tl">
                    <a:srgbClr val="000000">
                      <a:alpha val="43137"/>
                    </a:srgbClr>
                  </a:outerShdw>
                </a:effectLst>
              </a:rPr>
              <a:t>Transfer learning with a </a:t>
            </a:r>
            <a:r>
              <a:rPr lang="en-US" altLang="zh-TW" sz="2800" b="1" dirty="0" err="1">
                <a:effectLst>
                  <a:outerShdw blurRad="38100" dist="38100" dir="2700000" algn="tl">
                    <a:srgbClr val="000000">
                      <a:alpha val="43137"/>
                    </a:srgbClr>
                  </a:outerShdw>
                </a:effectLst>
              </a:rPr>
              <a:t>pretrained</a:t>
            </a:r>
            <a:r>
              <a:rPr lang="en-US" altLang="zh-TW" sz="2800" b="1" dirty="0">
                <a:effectLst>
                  <a:outerShdw blurRad="38100" dist="38100" dir="2700000" algn="tl">
                    <a:srgbClr val="000000">
                      <a:alpha val="43137"/>
                    </a:srgbClr>
                  </a:outerShdw>
                </a:effectLst>
              </a:rPr>
              <a:t> </a:t>
            </a:r>
            <a:r>
              <a:rPr lang="en-US" altLang="zh-TW" sz="2800" b="1" dirty="0" err="1" smtClean="0">
                <a:effectLst>
                  <a:outerShdw blurRad="38100" dist="38100" dir="2700000" algn="tl">
                    <a:srgbClr val="000000">
                      <a:alpha val="43137"/>
                    </a:srgbClr>
                  </a:outerShdw>
                </a:effectLst>
              </a:rPr>
              <a:t>ConvNet</a:t>
            </a:r>
            <a:endParaRPr lang="en-US" altLang="zh-TW" sz="2800" b="1" dirty="0" smtClean="0">
              <a:effectLst>
                <a:outerShdw blurRad="38100" dist="38100" dir="2700000" algn="tl">
                  <a:srgbClr val="000000">
                    <a:alpha val="43137"/>
                  </a:srgbClr>
                </a:outerShdw>
              </a:effectLst>
            </a:endParaRPr>
          </a:p>
          <a:p>
            <a:r>
              <a:rPr lang="en-US" altLang="zh-TW" dirty="0"/>
              <a:t>Feature Extraction vs </a:t>
            </a:r>
            <a:r>
              <a:rPr lang="en-US" altLang="zh-TW" dirty="0" smtClean="0"/>
              <a:t>Fine-Tuning</a:t>
            </a:r>
          </a:p>
          <a:p>
            <a:r>
              <a:rPr lang="en-US" altLang="zh-TW" dirty="0"/>
              <a:t>https://www.tensorflow.org/tutorials/images/transfer_learning</a:t>
            </a:r>
            <a:endParaRPr lang="zh-TW" altLang="en-US" dirty="0"/>
          </a:p>
        </p:txBody>
      </p:sp>
      <p:sp>
        <p:nvSpPr>
          <p:cNvPr id="7" name="矩形 6"/>
          <p:cNvSpPr/>
          <p:nvPr/>
        </p:nvSpPr>
        <p:spPr>
          <a:xfrm>
            <a:off x="921517" y="4347384"/>
            <a:ext cx="6373091" cy="1077218"/>
          </a:xfrm>
          <a:prstGeom prst="rect">
            <a:avLst/>
          </a:prstGeom>
          <a:solidFill>
            <a:schemeClr val="accent4">
              <a:lumMod val="20000"/>
              <a:lumOff val="80000"/>
            </a:schemeClr>
          </a:solidFill>
        </p:spPr>
        <p:txBody>
          <a:bodyPr wrap="none">
            <a:spAutoFit/>
          </a:bodyPr>
          <a:lstStyle/>
          <a:p>
            <a:r>
              <a:rPr lang="en-US" altLang="zh-TW" sz="2800" b="1" dirty="0">
                <a:effectLst>
                  <a:outerShdw blurRad="38100" dist="38100" dir="2700000" algn="tl">
                    <a:srgbClr val="000000">
                      <a:alpha val="43137"/>
                    </a:srgbClr>
                  </a:outerShdw>
                </a:effectLst>
              </a:rPr>
              <a:t>Data </a:t>
            </a:r>
            <a:r>
              <a:rPr lang="en-US" altLang="zh-TW" sz="2800" b="1" dirty="0" smtClean="0">
                <a:effectLst>
                  <a:outerShdw blurRad="38100" dist="38100" dir="2700000" algn="tl">
                    <a:srgbClr val="000000">
                      <a:alpha val="43137"/>
                    </a:srgbClr>
                  </a:outerShdw>
                </a:effectLst>
              </a:rPr>
              <a:t>augmentation</a:t>
            </a:r>
          </a:p>
          <a:p>
            <a:r>
              <a:rPr lang="en-US" altLang="zh-TW" dirty="0" smtClean="0"/>
              <a:t>Manual </a:t>
            </a:r>
            <a:r>
              <a:rPr lang="en-US" altLang="zh-TW" dirty="0"/>
              <a:t>image manipulations and augmentation using </a:t>
            </a:r>
            <a:r>
              <a:rPr lang="en-US" altLang="zh-TW" dirty="0" err="1" smtClean="0"/>
              <a:t>tf.image</a:t>
            </a:r>
            <a:endParaRPr lang="en-US" altLang="zh-TW" dirty="0" smtClean="0"/>
          </a:p>
          <a:p>
            <a:r>
              <a:rPr lang="en-US" altLang="zh-TW" dirty="0"/>
              <a:t>https://www.tensorflow.org/tutorials/images/data_augmentation</a:t>
            </a:r>
            <a:endParaRPr lang="zh-TW" altLang="en-US" dirty="0"/>
          </a:p>
        </p:txBody>
      </p:sp>
    </p:spTree>
    <p:extLst>
      <p:ext uri="{BB962C8B-B14F-4D97-AF65-F5344CB8AC3E}">
        <p14:creationId xmlns:p14="http://schemas.microsoft.com/office/powerpoint/2010/main" val="22985397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Object Detection</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539552" y="2118126"/>
            <a:ext cx="6624736" cy="4479225"/>
          </a:xfrm>
          <a:prstGeom prst="rect">
            <a:avLst/>
          </a:prstGeom>
        </p:spPr>
      </p:pic>
      <p:sp>
        <p:nvSpPr>
          <p:cNvPr id="4" name="投影片編號版面配置區 3"/>
          <p:cNvSpPr>
            <a:spLocks noGrp="1"/>
          </p:cNvSpPr>
          <p:nvPr>
            <p:ph type="sldNum" sz="quarter" idx="12"/>
          </p:nvPr>
        </p:nvSpPr>
        <p:spPr/>
        <p:txBody>
          <a:bodyPr/>
          <a:lstStyle/>
          <a:p>
            <a:fld id="{241A6D72-4E0E-4822-92DE-EF70A66F4C99}" type="slidenum">
              <a:rPr lang="zh-TW" altLang="en-US" smtClean="0"/>
              <a:t>49</a:t>
            </a:fld>
            <a:endParaRPr lang="zh-TW" altLang="en-US"/>
          </a:p>
        </p:txBody>
      </p:sp>
      <p:sp>
        <p:nvSpPr>
          <p:cNvPr id="6" name="矩形 5"/>
          <p:cNvSpPr/>
          <p:nvPr/>
        </p:nvSpPr>
        <p:spPr>
          <a:xfrm>
            <a:off x="228600" y="1484784"/>
            <a:ext cx="8686800" cy="369332"/>
          </a:xfrm>
          <a:prstGeom prst="rect">
            <a:avLst/>
          </a:prstGeom>
        </p:spPr>
        <p:txBody>
          <a:bodyPr wrap="square">
            <a:spAutoFit/>
          </a:bodyPr>
          <a:lstStyle/>
          <a:p>
            <a:r>
              <a:rPr lang="en-US" altLang="zh-TW" dirty="0"/>
              <a:t>https://github.com/tensorflow/hub/blob/master/examples/colab/object_detection.ipynb</a:t>
            </a:r>
            <a:endParaRPr lang="zh-TW" altLang="en-US" dirty="0"/>
          </a:p>
        </p:txBody>
      </p:sp>
    </p:spTree>
    <p:extLst>
      <p:ext uri="{BB962C8B-B14F-4D97-AF65-F5344CB8AC3E}">
        <p14:creationId xmlns:p14="http://schemas.microsoft.com/office/powerpoint/2010/main" val="2532110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t>5</a:t>
            </a:fld>
            <a:endParaRPr lang="zh-TW" altLang="en-US"/>
          </a:p>
        </p:txBody>
      </p:sp>
      <p:pic>
        <p:nvPicPr>
          <p:cNvPr id="3" name="圖片 2"/>
          <p:cNvPicPr>
            <a:picLocks noChangeAspect="1"/>
          </p:cNvPicPr>
          <p:nvPr/>
        </p:nvPicPr>
        <p:blipFill>
          <a:blip r:embed="rId2"/>
          <a:stretch>
            <a:fillRect/>
          </a:stretch>
        </p:blipFill>
        <p:spPr>
          <a:xfrm>
            <a:off x="1187624" y="1247845"/>
            <a:ext cx="6815480" cy="5256584"/>
          </a:xfrm>
          <a:prstGeom prst="rect">
            <a:avLst/>
          </a:prstGeom>
        </p:spPr>
      </p:pic>
      <p:sp>
        <p:nvSpPr>
          <p:cNvPr id="4" name="矩形 3"/>
          <p:cNvSpPr/>
          <p:nvPr/>
        </p:nvSpPr>
        <p:spPr>
          <a:xfrm>
            <a:off x="467544" y="332656"/>
            <a:ext cx="4698722" cy="769441"/>
          </a:xfrm>
          <a:prstGeom prst="rect">
            <a:avLst/>
          </a:prstGeom>
        </p:spPr>
        <p:txBody>
          <a:bodyPr wrap="none">
            <a:spAutoFit/>
          </a:bodyPr>
          <a:lstStyle/>
          <a:p>
            <a:r>
              <a:rPr lang="zh-TW" altLang="en-US" sz="4400" b="1" dirty="0" smtClean="0">
                <a:effectLst>
                  <a:outerShdw blurRad="38100" dist="38100" dir="2700000" algn="tl">
                    <a:srgbClr val="000000">
                      <a:alpha val="43137"/>
                    </a:srgbClr>
                  </a:outerShdw>
                </a:effectLst>
              </a:rPr>
              <a:t>使用矩陣儲存圖片</a:t>
            </a:r>
            <a:endParaRPr lang="en-US" altLang="zh-TW" sz="44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586213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07504" y="188640"/>
            <a:ext cx="9036496" cy="778098"/>
          </a:xfrm>
        </p:spPr>
        <p:txBody>
          <a:bodyPr>
            <a:normAutofit/>
          </a:bodyPr>
          <a:lstStyle/>
          <a:p>
            <a:r>
              <a:rPr lang="en-US" altLang="zh-TW" sz="3200" dirty="0" smtClean="0"/>
              <a:t>Image segmentation</a:t>
            </a:r>
            <a:r>
              <a:rPr lang="zh-TW" altLang="en-US" sz="3200" dirty="0" smtClean="0"/>
              <a:t> </a:t>
            </a:r>
            <a:r>
              <a:rPr lang="en-US" altLang="zh-TW" sz="3200" dirty="0" smtClean="0"/>
              <a:t>using </a:t>
            </a:r>
            <a:r>
              <a:rPr lang="en-US" altLang="zh-TW" sz="3200" dirty="0"/>
              <a:t>a modified U-Net</a:t>
            </a:r>
            <a:endParaRPr lang="zh-TW" altLang="en-US" sz="3200" dirty="0"/>
          </a:p>
        </p:txBody>
      </p:sp>
      <p:pic>
        <p:nvPicPr>
          <p:cNvPr id="5" name="內容版面配置區 4"/>
          <p:cNvPicPr>
            <a:picLocks noGrp="1" noChangeAspect="1"/>
          </p:cNvPicPr>
          <p:nvPr>
            <p:ph idx="1"/>
          </p:nvPr>
        </p:nvPicPr>
        <p:blipFill>
          <a:blip r:embed="rId2"/>
          <a:stretch>
            <a:fillRect/>
          </a:stretch>
        </p:blipFill>
        <p:spPr>
          <a:xfrm>
            <a:off x="555016" y="1700808"/>
            <a:ext cx="7326814" cy="2376264"/>
          </a:xfrm>
          <a:prstGeom prst="rect">
            <a:avLst/>
          </a:prstGeom>
        </p:spPr>
      </p:pic>
      <p:sp>
        <p:nvSpPr>
          <p:cNvPr id="4" name="投影片編號版面配置區 3"/>
          <p:cNvSpPr>
            <a:spLocks noGrp="1"/>
          </p:cNvSpPr>
          <p:nvPr>
            <p:ph type="sldNum" sz="quarter" idx="12"/>
          </p:nvPr>
        </p:nvSpPr>
        <p:spPr/>
        <p:txBody>
          <a:bodyPr/>
          <a:lstStyle/>
          <a:p>
            <a:fld id="{241A6D72-4E0E-4822-92DE-EF70A66F4C99}" type="slidenum">
              <a:rPr lang="zh-TW" altLang="en-US" smtClean="0"/>
              <a:t>50</a:t>
            </a:fld>
            <a:endParaRPr lang="zh-TW" altLang="en-US"/>
          </a:p>
        </p:txBody>
      </p:sp>
      <p:pic>
        <p:nvPicPr>
          <p:cNvPr id="6" name="圖片 5"/>
          <p:cNvPicPr>
            <a:picLocks noChangeAspect="1"/>
          </p:cNvPicPr>
          <p:nvPr/>
        </p:nvPicPr>
        <p:blipFill>
          <a:blip r:embed="rId3"/>
          <a:stretch>
            <a:fillRect/>
          </a:stretch>
        </p:blipFill>
        <p:spPr>
          <a:xfrm>
            <a:off x="555016" y="4221088"/>
            <a:ext cx="7437264" cy="2412086"/>
          </a:xfrm>
          <a:prstGeom prst="rect">
            <a:avLst/>
          </a:prstGeom>
        </p:spPr>
      </p:pic>
      <p:sp>
        <p:nvSpPr>
          <p:cNvPr id="7" name="矩形 6"/>
          <p:cNvSpPr/>
          <p:nvPr/>
        </p:nvSpPr>
        <p:spPr>
          <a:xfrm>
            <a:off x="251520" y="979319"/>
            <a:ext cx="6984776" cy="400110"/>
          </a:xfrm>
          <a:prstGeom prst="rect">
            <a:avLst/>
          </a:prstGeom>
        </p:spPr>
        <p:txBody>
          <a:bodyPr wrap="square">
            <a:spAutoFit/>
          </a:bodyPr>
          <a:lstStyle/>
          <a:p>
            <a:r>
              <a:rPr lang="en-US" altLang="zh-TW" sz="2000" dirty="0"/>
              <a:t>https://www.tensorflow.org/tutorials/images/segmentation</a:t>
            </a:r>
            <a:endParaRPr lang="zh-TW" altLang="en-US" sz="2000" dirty="0"/>
          </a:p>
        </p:txBody>
      </p:sp>
    </p:spTree>
    <p:extLst>
      <p:ext uri="{BB962C8B-B14F-4D97-AF65-F5344CB8AC3E}">
        <p14:creationId xmlns:p14="http://schemas.microsoft.com/office/powerpoint/2010/main" val="4202047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pPr algn="l"/>
            <a:r>
              <a:rPr lang="zh-TW" altLang="en-US" b="1" dirty="0">
                <a:effectLst>
                  <a:outerShdw blurRad="38100" dist="38100" dir="2700000" algn="tl">
                    <a:srgbClr val="000000">
                      <a:alpha val="43137"/>
                    </a:srgbClr>
                  </a:outerShdw>
                </a:effectLst>
              </a:rPr>
              <a:t>使用矩陣儲存</a:t>
            </a:r>
            <a:r>
              <a:rPr lang="zh-TW" altLang="en-US" b="1" dirty="0" smtClean="0">
                <a:effectLst>
                  <a:outerShdw blurRad="38100" dist="38100" dir="2700000" algn="tl">
                    <a:srgbClr val="000000">
                      <a:alpha val="43137"/>
                    </a:srgbClr>
                  </a:outerShdw>
                </a:effectLst>
              </a:rPr>
              <a:t>圖片</a:t>
            </a:r>
            <a:endParaRPr lang="zh-TW" altLang="en-US" dirty="0"/>
          </a:p>
        </p:txBody>
      </p:sp>
      <p:sp>
        <p:nvSpPr>
          <p:cNvPr id="3" name="投影片編號版面配置區 2"/>
          <p:cNvSpPr>
            <a:spLocks noGrp="1"/>
          </p:cNvSpPr>
          <p:nvPr>
            <p:ph type="sldNum" sz="quarter" idx="12"/>
          </p:nvPr>
        </p:nvSpPr>
        <p:spPr/>
        <p:txBody>
          <a:bodyPr/>
          <a:lstStyle/>
          <a:p>
            <a:fld id="{241A6D72-4E0E-4822-92DE-EF70A66F4C99}" type="slidenum">
              <a:rPr lang="zh-TW" altLang="en-US" smtClean="0"/>
              <a:t>6</a:t>
            </a:fld>
            <a:endParaRPr lang="zh-TW" altLang="en-US"/>
          </a:p>
        </p:txBody>
      </p:sp>
      <p:pic>
        <p:nvPicPr>
          <p:cNvPr id="4" name="圖片 3"/>
          <p:cNvPicPr>
            <a:picLocks noChangeAspect="1"/>
          </p:cNvPicPr>
          <p:nvPr/>
        </p:nvPicPr>
        <p:blipFill>
          <a:blip r:embed="rId2"/>
          <a:stretch>
            <a:fillRect/>
          </a:stretch>
        </p:blipFill>
        <p:spPr>
          <a:xfrm>
            <a:off x="755576" y="1268760"/>
            <a:ext cx="6541522" cy="4581946"/>
          </a:xfrm>
          <a:prstGeom prst="rect">
            <a:avLst/>
          </a:prstGeom>
        </p:spPr>
      </p:pic>
    </p:spTree>
    <p:extLst>
      <p:ext uri="{BB962C8B-B14F-4D97-AF65-F5344CB8AC3E}">
        <p14:creationId xmlns:p14="http://schemas.microsoft.com/office/powerpoint/2010/main" val="41862679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t>7</a:t>
            </a:fld>
            <a:endParaRPr lang="zh-TW" altLang="en-US"/>
          </a:p>
        </p:txBody>
      </p:sp>
      <p:sp>
        <p:nvSpPr>
          <p:cNvPr id="3" name="矩形 2"/>
          <p:cNvSpPr/>
          <p:nvPr/>
        </p:nvSpPr>
        <p:spPr>
          <a:xfrm>
            <a:off x="0" y="4005064"/>
            <a:ext cx="9144000" cy="108012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t>PIL/Pillow </a:t>
            </a:r>
            <a:endParaRPr lang="zh-TW" altLang="en-US" sz="4800" dirty="0"/>
          </a:p>
        </p:txBody>
      </p:sp>
      <p:pic>
        <p:nvPicPr>
          <p:cNvPr id="5" name="圖片 4"/>
          <p:cNvPicPr>
            <a:picLocks noChangeAspect="1"/>
          </p:cNvPicPr>
          <p:nvPr/>
        </p:nvPicPr>
        <p:blipFill rotWithShape="1">
          <a:blip r:embed="rId2"/>
          <a:srcRect r="31619"/>
          <a:stretch/>
        </p:blipFill>
        <p:spPr>
          <a:xfrm>
            <a:off x="611560" y="2049822"/>
            <a:ext cx="1662282" cy="1368152"/>
          </a:xfrm>
          <a:prstGeom prst="rect">
            <a:avLst/>
          </a:prstGeom>
        </p:spPr>
      </p:pic>
      <p:sp>
        <p:nvSpPr>
          <p:cNvPr id="6" name="矩形 5"/>
          <p:cNvSpPr/>
          <p:nvPr/>
        </p:nvSpPr>
        <p:spPr>
          <a:xfrm>
            <a:off x="2123728" y="5846683"/>
            <a:ext cx="4315349" cy="523220"/>
          </a:xfrm>
          <a:prstGeom prst="rect">
            <a:avLst/>
          </a:prstGeom>
          <a:solidFill>
            <a:schemeClr val="accent6">
              <a:lumMod val="20000"/>
              <a:lumOff val="80000"/>
            </a:schemeClr>
          </a:solidFill>
        </p:spPr>
        <p:txBody>
          <a:bodyPr wrap="none">
            <a:spAutoFit/>
          </a:bodyPr>
          <a:lstStyle/>
          <a:p>
            <a:r>
              <a:rPr lang="zh-TW" altLang="en-US" sz="2800" b="1" dirty="0" smtClean="0">
                <a:effectLst>
                  <a:outerShdw blurRad="38100" dist="38100" dir="2700000" algn="tl">
                    <a:srgbClr val="000000">
                      <a:alpha val="43137"/>
                    </a:srgbClr>
                  </a:outerShdw>
                </a:effectLst>
              </a:rPr>
              <a:t>安裝  </a:t>
            </a:r>
            <a:r>
              <a:rPr lang="en-US" altLang="zh-TW" sz="2800" b="1" dirty="0" err="1" smtClean="0">
                <a:effectLst>
                  <a:outerShdw blurRad="38100" dist="38100" dir="2700000" algn="tl">
                    <a:srgbClr val="000000">
                      <a:alpha val="43137"/>
                    </a:srgbClr>
                  </a:outerShdw>
                </a:effectLst>
              </a:rPr>
              <a:t>sudo</a:t>
            </a:r>
            <a:r>
              <a:rPr lang="en-US" altLang="zh-TW" sz="2800" b="1" dirty="0" smtClean="0">
                <a:effectLst>
                  <a:outerShdw blurRad="38100" dist="38100" dir="2700000" algn="tl">
                    <a:srgbClr val="000000">
                      <a:alpha val="43137"/>
                    </a:srgbClr>
                  </a:outerShdw>
                </a:effectLst>
              </a:rPr>
              <a:t> pip </a:t>
            </a:r>
            <a:r>
              <a:rPr lang="en-US" altLang="zh-TW" sz="2800" b="1" dirty="0">
                <a:effectLst>
                  <a:outerShdw blurRad="38100" dist="38100" dir="2700000" algn="tl">
                    <a:srgbClr val="000000">
                      <a:alpha val="43137"/>
                    </a:srgbClr>
                  </a:outerShdw>
                </a:effectLst>
              </a:rPr>
              <a:t>install pillow</a:t>
            </a:r>
            <a:endParaRPr lang="zh-TW" altLang="en-US" sz="2800" b="1" dirty="0">
              <a:effectLst>
                <a:outerShdw blurRad="38100" dist="38100" dir="2700000" algn="tl">
                  <a:srgbClr val="000000">
                    <a:alpha val="43137"/>
                  </a:srgbClr>
                </a:outerShdw>
              </a:effectLst>
            </a:endParaRPr>
          </a:p>
        </p:txBody>
      </p:sp>
      <p:sp>
        <p:nvSpPr>
          <p:cNvPr id="7" name="矩形 6"/>
          <p:cNvSpPr/>
          <p:nvPr/>
        </p:nvSpPr>
        <p:spPr>
          <a:xfrm>
            <a:off x="2088434" y="5295668"/>
            <a:ext cx="3979872" cy="369332"/>
          </a:xfrm>
          <a:prstGeom prst="rect">
            <a:avLst/>
          </a:prstGeom>
        </p:spPr>
        <p:txBody>
          <a:bodyPr wrap="none">
            <a:spAutoFit/>
          </a:bodyPr>
          <a:lstStyle/>
          <a:p>
            <a:r>
              <a:rPr lang="en-US" altLang="zh-TW" dirty="0"/>
              <a:t>https://pillow.readthedocs.io/en/stable/</a:t>
            </a:r>
            <a:endParaRPr lang="zh-TW" altLang="en-US" dirty="0"/>
          </a:p>
        </p:txBody>
      </p:sp>
    </p:spTree>
    <p:extLst>
      <p:ext uri="{BB962C8B-B14F-4D97-AF65-F5344CB8AC3E}">
        <p14:creationId xmlns:p14="http://schemas.microsoft.com/office/powerpoint/2010/main" val="26305139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投影片編號版面配置區 3"/>
          <p:cNvSpPr>
            <a:spLocks noGrp="1"/>
          </p:cNvSpPr>
          <p:nvPr>
            <p:ph type="sldNum" sz="quarter" idx="12"/>
          </p:nvPr>
        </p:nvSpPr>
        <p:spPr/>
        <p:txBody>
          <a:bodyPr/>
          <a:lstStyle/>
          <a:p>
            <a:fld id="{241A6D72-4E0E-4822-92DE-EF70A66F4C99}" type="slidenum">
              <a:rPr lang="zh-TW" altLang="en-US" smtClean="0"/>
              <a:t>8</a:t>
            </a:fld>
            <a:endParaRPr lang="zh-TW" altLang="en-US"/>
          </a:p>
        </p:txBody>
      </p:sp>
      <p:sp>
        <p:nvSpPr>
          <p:cNvPr id="5" name="矩形 4"/>
          <p:cNvSpPr/>
          <p:nvPr/>
        </p:nvSpPr>
        <p:spPr>
          <a:xfrm>
            <a:off x="611560" y="2060848"/>
            <a:ext cx="7920880" cy="3170099"/>
          </a:xfrm>
          <a:prstGeom prst="rect">
            <a:avLst/>
          </a:prstGeom>
        </p:spPr>
        <p:txBody>
          <a:bodyPr wrap="square">
            <a:spAutoFit/>
          </a:bodyPr>
          <a:lstStyle/>
          <a:p>
            <a:pPr marL="457200" indent="-457200">
              <a:buFont typeface="Wingdings" panose="05000000000000000000" pitchFamily="2" charset="2"/>
              <a:buChar char="Ø"/>
            </a:pPr>
            <a:r>
              <a:rPr lang="en-US" altLang="zh-TW" sz="2000" dirty="0"/>
              <a:t>PIL/Pillow </a:t>
            </a:r>
            <a:r>
              <a:rPr lang="zh-TW" altLang="en-US" sz="2000" dirty="0"/>
              <a:t>是 </a:t>
            </a:r>
            <a:r>
              <a:rPr lang="en-US" altLang="zh-TW" sz="2000" dirty="0"/>
              <a:t>Python</a:t>
            </a:r>
            <a:r>
              <a:rPr lang="zh-TW" altLang="en-US" sz="2000" dirty="0"/>
              <a:t>強大的圖像處理庫，功能包括：基本圖像操作（創建縮略圖、幾何變換、圖像裁剪、圖像分離與合併、粘貼圖片）圖像存儲、圖像顯示、格式轉換、截屏操作、圖像繪製功能、圖像濾鏡功能以及其他常用</a:t>
            </a:r>
            <a:r>
              <a:rPr lang="zh-TW" altLang="en-US" sz="2000" dirty="0" smtClean="0"/>
              <a:t>方法</a:t>
            </a:r>
            <a:endParaRPr lang="en-US" altLang="zh-TW" sz="2000" dirty="0" smtClean="0"/>
          </a:p>
          <a:p>
            <a:pPr marL="457200" indent="-457200">
              <a:buFont typeface="Wingdings" panose="05000000000000000000" pitchFamily="2" charset="2"/>
              <a:buChar char="Ø"/>
            </a:pPr>
            <a:r>
              <a:rPr lang="zh-TW" altLang="en-US" sz="2000" dirty="0" smtClean="0"/>
              <a:t>他</a:t>
            </a:r>
            <a:r>
              <a:rPr lang="zh-TW" altLang="en-US" sz="2000" dirty="0"/>
              <a:t>支援</a:t>
            </a:r>
            <a:r>
              <a:rPr lang="zh-TW" altLang="en-US" sz="2000" dirty="0" smtClean="0"/>
              <a:t>許多不同圖像檔案格式的</a:t>
            </a:r>
            <a:r>
              <a:rPr lang="en-US" altLang="zh-TW" sz="2000" dirty="0" smtClean="0"/>
              <a:t>open</a:t>
            </a:r>
            <a:r>
              <a:rPr lang="zh-TW" altLang="en-US" sz="2000" dirty="0" smtClean="0"/>
              <a:t>打開</a:t>
            </a:r>
            <a:r>
              <a:rPr lang="zh-TW" altLang="en-US" sz="2000" dirty="0"/>
              <a:t>，操作和保存</a:t>
            </a:r>
            <a:r>
              <a:rPr lang="zh-TW" altLang="en-US" sz="2000" dirty="0" smtClean="0"/>
              <a:t>。</a:t>
            </a:r>
            <a:endParaRPr lang="en-US" altLang="zh-TW" sz="2000" dirty="0" smtClean="0"/>
          </a:p>
          <a:p>
            <a:pPr marL="457200" indent="-457200">
              <a:buFont typeface="Wingdings" panose="05000000000000000000" pitchFamily="2" charset="2"/>
              <a:buChar char="Ø"/>
            </a:pPr>
            <a:r>
              <a:rPr lang="en-US" altLang="zh-CN" sz="2000" dirty="0" smtClean="0"/>
              <a:t>PIL</a:t>
            </a:r>
            <a:r>
              <a:rPr lang="zh-CN" altLang="en-US" sz="2000" dirty="0" smtClean="0"/>
              <a:t>功能非常強大，但</a:t>
            </a:r>
            <a:r>
              <a:rPr lang="en-US" altLang="zh-CN" sz="2000" dirty="0" smtClean="0"/>
              <a:t>API</a:t>
            </a:r>
            <a:r>
              <a:rPr lang="zh-CN" altLang="en-US" sz="2000" dirty="0" smtClean="0"/>
              <a:t>卻非常簡單易用。</a:t>
            </a:r>
            <a:endParaRPr lang="zh-CN" altLang="en-US" sz="2000" dirty="0"/>
          </a:p>
          <a:p>
            <a:pPr marL="457200" indent="-457200">
              <a:buFont typeface="Wingdings" panose="05000000000000000000" pitchFamily="2" charset="2"/>
              <a:buChar char="Ø"/>
            </a:pPr>
            <a:r>
              <a:rPr lang="zh-CN" altLang="en-US" sz="2000" dirty="0" smtClean="0"/>
              <a:t>由於</a:t>
            </a:r>
            <a:r>
              <a:rPr lang="en-US" altLang="zh-CN" sz="2000" dirty="0" smtClean="0"/>
              <a:t>PIL</a:t>
            </a:r>
            <a:r>
              <a:rPr lang="zh-CN" altLang="en-US" sz="2000" dirty="0" smtClean="0"/>
              <a:t>僅支持到</a:t>
            </a:r>
            <a:r>
              <a:rPr lang="en-US" altLang="zh-CN" sz="2000" dirty="0" smtClean="0"/>
              <a:t>Python 2.7</a:t>
            </a:r>
            <a:r>
              <a:rPr lang="zh-CN" altLang="en-US" sz="2000" dirty="0" smtClean="0"/>
              <a:t>，加上年久失修，於是一群志願者在</a:t>
            </a:r>
            <a:r>
              <a:rPr lang="en-US" altLang="zh-CN" sz="2000" dirty="0" smtClean="0"/>
              <a:t>PIL</a:t>
            </a:r>
            <a:r>
              <a:rPr lang="zh-CN" altLang="en-US" sz="2000" dirty="0" smtClean="0"/>
              <a:t>的基礎上創建了相容的版本，名字叫</a:t>
            </a:r>
            <a:r>
              <a:rPr lang="en-US" altLang="zh-CN" sz="2000" dirty="0" smtClean="0"/>
              <a:t>Pillow</a:t>
            </a:r>
            <a:r>
              <a:rPr lang="zh-CN" altLang="en-US" sz="2000" dirty="0"/>
              <a:t>，支持最新</a:t>
            </a:r>
            <a:r>
              <a:rPr lang="en-US" altLang="zh-CN" sz="2000" dirty="0"/>
              <a:t>Python </a:t>
            </a:r>
            <a:r>
              <a:rPr lang="en-US" altLang="zh-CN" sz="2000" dirty="0" smtClean="0"/>
              <a:t>3.x</a:t>
            </a:r>
            <a:r>
              <a:rPr lang="zh-CN" altLang="en-US" sz="2000" dirty="0" smtClean="0"/>
              <a:t>，又加入了許多新特性</a:t>
            </a:r>
            <a:endParaRPr lang="en-US" altLang="zh-TW" sz="2000" dirty="0" smtClean="0"/>
          </a:p>
          <a:p>
            <a:pPr marL="457200" indent="-457200">
              <a:buFont typeface="Wingdings" panose="05000000000000000000" pitchFamily="2" charset="2"/>
              <a:buChar char="Ø"/>
            </a:pPr>
            <a:r>
              <a:rPr lang="zh-TW" altLang="en-US" sz="2000" dirty="0" smtClean="0"/>
              <a:t>適用</a:t>
            </a:r>
            <a:r>
              <a:rPr lang="zh-TW" altLang="en-US" sz="2000" dirty="0"/>
              <a:t>於</a:t>
            </a:r>
            <a:r>
              <a:rPr lang="en-US" altLang="zh-TW" sz="2000" dirty="0"/>
              <a:t>Windows</a:t>
            </a:r>
            <a:r>
              <a:rPr lang="zh-TW" altLang="en-US" sz="2000" dirty="0"/>
              <a:t>，</a:t>
            </a:r>
            <a:r>
              <a:rPr lang="en-US" altLang="zh-TW" sz="2000" dirty="0"/>
              <a:t>Mac OS X</a:t>
            </a:r>
            <a:r>
              <a:rPr lang="zh-TW" altLang="en-US" sz="2000" dirty="0"/>
              <a:t>和</a:t>
            </a:r>
            <a:r>
              <a:rPr lang="en-US" altLang="zh-TW" sz="2000" dirty="0"/>
              <a:t>Linux</a:t>
            </a:r>
            <a:r>
              <a:rPr lang="zh-TW" altLang="en-US" sz="2000" dirty="0"/>
              <a:t>。</a:t>
            </a:r>
          </a:p>
        </p:txBody>
      </p:sp>
      <p:pic>
        <p:nvPicPr>
          <p:cNvPr id="6" name="圖片 5"/>
          <p:cNvPicPr>
            <a:picLocks noChangeAspect="1"/>
          </p:cNvPicPr>
          <p:nvPr/>
        </p:nvPicPr>
        <p:blipFill rotWithShape="1">
          <a:blip r:embed="rId2"/>
          <a:srcRect r="31619"/>
          <a:stretch/>
        </p:blipFill>
        <p:spPr>
          <a:xfrm>
            <a:off x="611560" y="401240"/>
            <a:ext cx="1662282" cy="1368152"/>
          </a:xfrm>
          <a:prstGeom prst="rect">
            <a:avLst/>
          </a:prstGeom>
        </p:spPr>
      </p:pic>
      <p:sp>
        <p:nvSpPr>
          <p:cNvPr id="8" name="矩形 7"/>
          <p:cNvSpPr/>
          <p:nvPr/>
        </p:nvSpPr>
        <p:spPr>
          <a:xfrm>
            <a:off x="2771800" y="1130290"/>
            <a:ext cx="4315349" cy="523220"/>
          </a:xfrm>
          <a:prstGeom prst="rect">
            <a:avLst/>
          </a:prstGeom>
          <a:solidFill>
            <a:schemeClr val="accent6">
              <a:lumMod val="20000"/>
              <a:lumOff val="80000"/>
            </a:schemeClr>
          </a:solidFill>
        </p:spPr>
        <p:txBody>
          <a:bodyPr wrap="none">
            <a:spAutoFit/>
          </a:bodyPr>
          <a:lstStyle/>
          <a:p>
            <a:r>
              <a:rPr lang="zh-TW" altLang="en-US" sz="2800" b="1" dirty="0" smtClean="0">
                <a:effectLst>
                  <a:outerShdw blurRad="38100" dist="38100" dir="2700000" algn="tl">
                    <a:srgbClr val="000000">
                      <a:alpha val="43137"/>
                    </a:srgbClr>
                  </a:outerShdw>
                </a:effectLst>
              </a:rPr>
              <a:t>安裝  </a:t>
            </a:r>
            <a:r>
              <a:rPr lang="en-US" altLang="zh-TW" sz="2800" b="1" dirty="0" err="1" smtClean="0">
                <a:effectLst>
                  <a:outerShdw blurRad="38100" dist="38100" dir="2700000" algn="tl">
                    <a:srgbClr val="000000">
                      <a:alpha val="43137"/>
                    </a:srgbClr>
                  </a:outerShdw>
                </a:effectLst>
              </a:rPr>
              <a:t>sudo</a:t>
            </a:r>
            <a:r>
              <a:rPr lang="en-US" altLang="zh-TW" sz="2800" b="1" dirty="0" smtClean="0">
                <a:effectLst>
                  <a:outerShdw blurRad="38100" dist="38100" dir="2700000" algn="tl">
                    <a:srgbClr val="000000">
                      <a:alpha val="43137"/>
                    </a:srgbClr>
                  </a:outerShdw>
                </a:effectLst>
              </a:rPr>
              <a:t> pip </a:t>
            </a:r>
            <a:r>
              <a:rPr lang="en-US" altLang="zh-TW" sz="2800" b="1" dirty="0">
                <a:effectLst>
                  <a:outerShdw blurRad="38100" dist="38100" dir="2700000" algn="tl">
                    <a:srgbClr val="000000">
                      <a:alpha val="43137"/>
                    </a:srgbClr>
                  </a:outerShdw>
                </a:effectLst>
              </a:rPr>
              <a:t>install pillow</a:t>
            </a:r>
            <a:endParaRPr lang="zh-TW" altLang="en-US" sz="2800" b="1" dirty="0">
              <a:effectLst>
                <a:outerShdw blurRad="38100" dist="38100" dir="2700000" algn="tl">
                  <a:srgbClr val="000000">
                    <a:alpha val="43137"/>
                  </a:srgbClr>
                </a:outerShdw>
              </a:effectLst>
            </a:endParaRPr>
          </a:p>
        </p:txBody>
      </p:sp>
      <p:sp>
        <p:nvSpPr>
          <p:cNvPr id="9" name="矩形 8"/>
          <p:cNvSpPr/>
          <p:nvPr/>
        </p:nvSpPr>
        <p:spPr>
          <a:xfrm>
            <a:off x="2771800" y="615230"/>
            <a:ext cx="3979872" cy="369332"/>
          </a:xfrm>
          <a:prstGeom prst="rect">
            <a:avLst/>
          </a:prstGeom>
        </p:spPr>
        <p:txBody>
          <a:bodyPr wrap="none">
            <a:spAutoFit/>
          </a:bodyPr>
          <a:lstStyle/>
          <a:p>
            <a:r>
              <a:rPr lang="en-US" altLang="zh-TW" dirty="0"/>
              <a:t>https://pillow.readthedocs.io/en/stable/</a:t>
            </a:r>
            <a:endParaRPr lang="zh-TW" altLang="en-US" dirty="0"/>
          </a:p>
        </p:txBody>
      </p:sp>
      <p:sp>
        <p:nvSpPr>
          <p:cNvPr id="10" name="矩形 9"/>
          <p:cNvSpPr/>
          <p:nvPr/>
        </p:nvSpPr>
        <p:spPr>
          <a:xfrm>
            <a:off x="426571" y="5407452"/>
            <a:ext cx="8291264" cy="461665"/>
          </a:xfrm>
          <a:prstGeom prst="rect">
            <a:avLst/>
          </a:prstGeom>
        </p:spPr>
        <p:txBody>
          <a:bodyPr wrap="square">
            <a:spAutoFit/>
          </a:bodyPr>
          <a:lstStyle/>
          <a:p>
            <a:r>
              <a:rPr lang="en-US" altLang="zh-TW" sz="2400" dirty="0"/>
              <a:t>https://pillow.readthedocs.io/en/stable/handbook/tutorial.html</a:t>
            </a:r>
            <a:endParaRPr lang="zh-TW" altLang="en-US" sz="2400" dirty="0"/>
          </a:p>
        </p:txBody>
      </p:sp>
    </p:spTree>
    <p:extLst>
      <p:ext uri="{BB962C8B-B14F-4D97-AF65-F5344CB8AC3E}">
        <p14:creationId xmlns:p14="http://schemas.microsoft.com/office/powerpoint/2010/main" val="3956249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241A6D72-4E0E-4822-92DE-EF70A66F4C99}" type="slidenum">
              <a:rPr lang="zh-TW" altLang="en-US" smtClean="0"/>
              <a:t>9</a:t>
            </a:fld>
            <a:endParaRPr lang="zh-TW" altLang="en-US"/>
          </a:p>
        </p:txBody>
      </p:sp>
      <p:sp>
        <p:nvSpPr>
          <p:cNvPr id="3" name="矩形 2"/>
          <p:cNvSpPr/>
          <p:nvPr/>
        </p:nvSpPr>
        <p:spPr>
          <a:xfrm>
            <a:off x="781336" y="3075845"/>
            <a:ext cx="7326560" cy="2246769"/>
          </a:xfrm>
          <a:prstGeom prst="rect">
            <a:avLst/>
          </a:prstGeom>
        </p:spPr>
        <p:txBody>
          <a:bodyPr wrap="square">
            <a:spAutoFit/>
          </a:bodyPr>
          <a:lstStyle/>
          <a:p>
            <a:r>
              <a:rPr lang="en-US" altLang="zh-TW" sz="2800" b="1" dirty="0">
                <a:effectLst>
                  <a:outerShdw blurRad="38100" dist="38100" dir="2700000" algn="tl">
                    <a:srgbClr val="000000">
                      <a:alpha val="43137"/>
                    </a:srgbClr>
                  </a:outerShdw>
                </a:effectLst>
                <a:latin typeface="Courier New" panose="02070309020205020404" pitchFamily="49" charset="0"/>
              </a:rPr>
              <a:t>from PIL import </a:t>
            </a:r>
            <a:r>
              <a:rPr lang="en-US" altLang="zh-TW" sz="2800" b="1" dirty="0" smtClean="0">
                <a:effectLst>
                  <a:outerShdw blurRad="38100" dist="38100" dir="2700000" algn="tl">
                    <a:srgbClr val="000000">
                      <a:alpha val="43137"/>
                    </a:srgbClr>
                  </a:outerShdw>
                </a:effectLst>
                <a:latin typeface="Courier New" panose="02070309020205020404" pitchFamily="49" charset="0"/>
              </a:rPr>
              <a:t>Image</a:t>
            </a:r>
          </a:p>
          <a:p>
            <a:endParaRPr lang="en-US" altLang="zh-TW" sz="2800" b="1" dirty="0">
              <a:effectLst>
                <a:outerShdw blurRad="38100" dist="38100" dir="2700000" algn="tl">
                  <a:srgbClr val="000000">
                    <a:alpha val="43137"/>
                  </a:srgbClr>
                </a:outerShdw>
              </a:effectLst>
              <a:latin typeface="Courier New" panose="02070309020205020404" pitchFamily="49" charset="0"/>
            </a:endParaRPr>
          </a:p>
          <a:p>
            <a:r>
              <a:rPr lang="en-US" altLang="zh-TW" sz="2800" b="1" dirty="0" err="1">
                <a:effectLst>
                  <a:outerShdw blurRad="38100" dist="38100" dir="2700000" algn="tl">
                    <a:srgbClr val="000000">
                      <a:alpha val="43137"/>
                    </a:srgbClr>
                  </a:outerShdw>
                </a:effectLst>
                <a:latin typeface="Courier New" panose="02070309020205020404" pitchFamily="49" charset="0"/>
              </a:rPr>
              <a:t>im</a:t>
            </a:r>
            <a:r>
              <a:rPr lang="en-US" altLang="zh-TW" sz="2800" b="1" dirty="0">
                <a:effectLst>
                  <a:outerShdw blurRad="38100" dist="38100" dir="2700000" algn="tl">
                    <a:srgbClr val="000000">
                      <a:alpha val="43137"/>
                    </a:srgbClr>
                  </a:outerShdw>
                </a:effectLst>
                <a:latin typeface="Courier New" panose="02070309020205020404" pitchFamily="49" charset="0"/>
              </a:rPr>
              <a:t> = </a:t>
            </a:r>
            <a:r>
              <a:rPr lang="en-US" altLang="zh-TW" sz="2800" b="1" dirty="0" err="1">
                <a:effectLst>
                  <a:outerShdw blurRad="38100" dist="38100" dir="2700000" algn="tl">
                    <a:srgbClr val="000000">
                      <a:alpha val="43137"/>
                    </a:srgbClr>
                  </a:outerShdw>
                </a:effectLst>
                <a:latin typeface="Courier New" panose="02070309020205020404" pitchFamily="49" charset="0"/>
              </a:rPr>
              <a:t>Image.open</a:t>
            </a:r>
            <a:r>
              <a:rPr lang="en-US" altLang="zh-TW" sz="2800" b="1" dirty="0">
                <a:effectLst>
                  <a:outerShdw blurRad="38100" dist="38100" dir="2700000" algn="tl">
                    <a:srgbClr val="000000">
                      <a:alpha val="43137"/>
                    </a:srgbClr>
                  </a:outerShdw>
                </a:effectLst>
                <a:latin typeface="Courier New" panose="02070309020205020404" pitchFamily="49" charset="0"/>
              </a:rPr>
              <a:t>("monalisa.jpg")</a:t>
            </a:r>
          </a:p>
          <a:p>
            <a:endParaRPr lang="en-US" altLang="zh-TW" sz="2800" b="1" dirty="0" smtClean="0">
              <a:effectLst>
                <a:outerShdw blurRad="38100" dist="38100" dir="2700000" algn="tl">
                  <a:srgbClr val="000000">
                    <a:alpha val="43137"/>
                  </a:srgbClr>
                </a:outerShdw>
              </a:effectLst>
              <a:latin typeface="Courier New" panose="02070309020205020404" pitchFamily="49" charset="0"/>
            </a:endParaRPr>
          </a:p>
          <a:p>
            <a:r>
              <a:rPr lang="en-US" altLang="zh-TW" sz="2800" b="1" dirty="0" smtClean="0">
                <a:effectLst>
                  <a:outerShdw blurRad="38100" dist="38100" dir="2700000" algn="tl">
                    <a:srgbClr val="000000">
                      <a:alpha val="43137"/>
                    </a:srgbClr>
                  </a:outerShdw>
                </a:effectLst>
                <a:latin typeface="Courier New" panose="02070309020205020404" pitchFamily="49" charset="0"/>
              </a:rPr>
              <a:t>print(</a:t>
            </a:r>
            <a:r>
              <a:rPr lang="en-US" altLang="zh-TW" sz="2800" b="1" dirty="0" err="1" smtClean="0">
                <a:effectLst>
                  <a:outerShdw blurRad="38100" dist="38100" dir="2700000" algn="tl">
                    <a:srgbClr val="000000">
                      <a:alpha val="43137"/>
                    </a:srgbClr>
                  </a:outerShdw>
                </a:effectLst>
                <a:latin typeface="Courier New" panose="02070309020205020404" pitchFamily="49" charset="0"/>
              </a:rPr>
              <a:t>im.format</a:t>
            </a:r>
            <a:r>
              <a:rPr lang="en-US" altLang="zh-TW" sz="2800" b="1" dirty="0">
                <a:effectLst>
                  <a:outerShdw blurRad="38100" dist="38100" dir="2700000" algn="tl">
                    <a:srgbClr val="000000">
                      <a:alpha val="43137"/>
                    </a:srgbClr>
                  </a:outerShdw>
                </a:effectLst>
                <a:latin typeface="Courier New" panose="02070309020205020404" pitchFamily="49" charset="0"/>
              </a:rPr>
              <a:t>, </a:t>
            </a:r>
            <a:r>
              <a:rPr lang="en-US" altLang="zh-TW" sz="2800" b="1" dirty="0" err="1">
                <a:effectLst>
                  <a:outerShdw blurRad="38100" dist="38100" dir="2700000" algn="tl">
                    <a:srgbClr val="000000">
                      <a:alpha val="43137"/>
                    </a:srgbClr>
                  </a:outerShdw>
                </a:effectLst>
                <a:latin typeface="Courier New" panose="02070309020205020404" pitchFamily="49" charset="0"/>
              </a:rPr>
              <a:t>im.size</a:t>
            </a:r>
            <a:r>
              <a:rPr lang="en-US" altLang="zh-TW" sz="2800" b="1" dirty="0">
                <a:effectLst>
                  <a:outerShdw blurRad="38100" dist="38100" dir="2700000" algn="tl">
                    <a:srgbClr val="000000">
                      <a:alpha val="43137"/>
                    </a:srgbClr>
                  </a:outerShdw>
                </a:effectLst>
                <a:latin typeface="Courier New" panose="02070309020205020404" pitchFamily="49" charset="0"/>
              </a:rPr>
              <a:t>, </a:t>
            </a:r>
            <a:r>
              <a:rPr lang="en-US" altLang="zh-TW" sz="2800" b="1" dirty="0" err="1">
                <a:effectLst>
                  <a:outerShdw blurRad="38100" dist="38100" dir="2700000" algn="tl">
                    <a:srgbClr val="000000">
                      <a:alpha val="43137"/>
                    </a:srgbClr>
                  </a:outerShdw>
                </a:effectLst>
                <a:latin typeface="Courier New" panose="02070309020205020404" pitchFamily="49" charset="0"/>
              </a:rPr>
              <a:t>im.mode</a:t>
            </a:r>
            <a:r>
              <a:rPr lang="en-US" altLang="zh-TW" sz="2800" b="1" dirty="0">
                <a:effectLst>
                  <a:outerShdw blurRad="38100" dist="38100" dir="2700000" algn="tl">
                    <a:srgbClr val="000000">
                      <a:alpha val="43137"/>
                    </a:srgbClr>
                  </a:outerShdw>
                </a:effectLst>
                <a:latin typeface="Courier New" panose="02070309020205020404" pitchFamily="49" charset="0"/>
              </a:rPr>
              <a:t>)</a:t>
            </a:r>
          </a:p>
        </p:txBody>
      </p:sp>
      <p:sp>
        <p:nvSpPr>
          <p:cNvPr id="4" name="矩形 3"/>
          <p:cNvSpPr/>
          <p:nvPr/>
        </p:nvSpPr>
        <p:spPr>
          <a:xfrm>
            <a:off x="748476" y="1340768"/>
            <a:ext cx="8046640" cy="523220"/>
          </a:xfrm>
          <a:prstGeom prst="rect">
            <a:avLst/>
          </a:prstGeom>
        </p:spPr>
        <p:txBody>
          <a:bodyPr wrap="square">
            <a:spAutoFit/>
          </a:bodyPr>
          <a:lstStyle/>
          <a:p>
            <a:r>
              <a:rPr lang="en-US" altLang="zh-TW" sz="2800" dirty="0"/>
              <a:t>!</a:t>
            </a:r>
            <a:r>
              <a:rPr lang="en-US" altLang="zh-TW" sz="2800" dirty="0" err="1"/>
              <a:t>wget</a:t>
            </a:r>
            <a:r>
              <a:rPr lang="en-US" altLang="zh-TW" sz="2800" dirty="0"/>
              <a:t> </a:t>
            </a:r>
            <a:r>
              <a:rPr lang="en-US" altLang="zh-TW" sz="2800" dirty="0" smtClean="0"/>
              <a:t>monalisa.jpg</a:t>
            </a:r>
            <a:endParaRPr lang="zh-TW" altLang="en-US" sz="2800" dirty="0"/>
          </a:p>
        </p:txBody>
      </p:sp>
      <p:sp>
        <p:nvSpPr>
          <p:cNvPr id="5" name="矩形 4"/>
          <p:cNvSpPr/>
          <p:nvPr/>
        </p:nvSpPr>
        <p:spPr>
          <a:xfrm>
            <a:off x="611560" y="493515"/>
            <a:ext cx="2031325" cy="646331"/>
          </a:xfrm>
          <a:prstGeom prst="rect">
            <a:avLst/>
          </a:prstGeom>
        </p:spPr>
        <p:txBody>
          <a:bodyPr wrap="none">
            <a:spAutoFit/>
          </a:bodyPr>
          <a:lstStyle/>
          <a:p>
            <a:r>
              <a:rPr lang="zh-TW" altLang="en-US" sz="3600" b="1" dirty="0" smtClean="0">
                <a:effectLst>
                  <a:outerShdw blurRad="38100" dist="38100" dir="2700000" algn="tl">
                    <a:srgbClr val="000000">
                      <a:alpha val="43137"/>
                    </a:srgbClr>
                  </a:outerShdw>
                </a:effectLst>
              </a:rPr>
              <a:t>載入圖片</a:t>
            </a:r>
            <a:endParaRPr lang="en-US" altLang="zh-TW" sz="3600" b="1" dirty="0">
              <a:effectLst>
                <a:outerShdw blurRad="38100" dist="38100" dir="2700000" algn="tl">
                  <a:srgbClr val="000000">
                    <a:alpha val="43137"/>
                  </a:srgbClr>
                </a:outerShdw>
              </a:effectLst>
            </a:endParaRPr>
          </a:p>
        </p:txBody>
      </p:sp>
      <p:sp>
        <p:nvSpPr>
          <p:cNvPr id="6" name="矩形 5"/>
          <p:cNvSpPr/>
          <p:nvPr/>
        </p:nvSpPr>
        <p:spPr>
          <a:xfrm>
            <a:off x="899592" y="5710019"/>
            <a:ext cx="6552728" cy="369332"/>
          </a:xfrm>
          <a:prstGeom prst="rect">
            <a:avLst/>
          </a:prstGeom>
        </p:spPr>
        <p:txBody>
          <a:bodyPr wrap="square">
            <a:spAutoFit/>
          </a:bodyPr>
          <a:lstStyle/>
          <a:p>
            <a:r>
              <a:rPr lang="en-US" altLang="zh-TW" dirty="0"/>
              <a:t>https://pillow.readthedocs.io/en/stable/handbook/tutorial.html</a:t>
            </a:r>
            <a:endParaRPr lang="zh-TW" altLang="en-US" dirty="0"/>
          </a:p>
        </p:txBody>
      </p:sp>
    </p:spTree>
    <p:extLst>
      <p:ext uri="{BB962C8B-B14F-4D97-AF65-F5344CB8AC3E}">
        <p14:creationId xmlns:p14="http://schemas.microsoft.com/office/powerpoint/2010/main" val="145258411"/>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6048</TotalTime>
  <Words>1776</Words>
  <Application>Microsoft Office PowerPoint</Application>
  <PresentationFormat>如螢幕大小 (4:3)</PresentationFormat>
  <Paragraphs>293</Paragraphs>
  <Slides>50</Slides>
  <Notes>0</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50</vt:i4>
      </vt:variant>
    </vt:vector>
  </HeadingPairs>
  <TitlesOfParts>
    <vt:vector size="59" baseType="lpstr">
      <vt:lpstr>Lucida Grande</vt:lpstr>
      <vt:lpstr>宋体</vt:lpstr>
      <vt:lpstr>微軟正黑體</vt:lpstr>
      <vt:lpstr>新細明體</vt:lpstr>
      <vt:lpstr>Arial</vt:lpstr>
      <vt:lpstr>Calibri</vt:lpstr>
      <vt:lpstr>Courier New</vt:lpstr>
      <vt:lpstr>Wingdings</vt:lpstr>
      <vt:lpstr>Office 佈景主題</vt:lpstr>
      <vt:lpstr>PowerPoint 簡報</vt:lpstr>
      <vt:lpstr>agenda</vt:lpstr>
      <vt:lpstr>PowerPoint 簡報</vt:lpstr>
      <vt:lpstr>Image processing</vt:lpstr>
      <vt:lpstr>PowerPoint 簡報</vt:lpstr>
      <vt:lpstr>使用矩陣儲存圖片</vt:lpstr>
      <vt:lpstr>PowerPoint 簡報</vt:lpstr>
      <vt:lpstr>PowerPoint 簡報</vt:lpstr>
      <vt:lpstr>PowerPoint 簡報</vt:lpstr>
      <vt:lpstr>PowerPoint 簡報</vt:lpstr>
      <vt:lpstr>PowerPoint 簡報</vt:lpstr>
      <vt:lpstr>PowerPoint 簡報</vt:lpstr>
      <vt:lpstr>PowerPoint 簡報</vt:lpstr>
      <vt:lpstr>PowerPoint 簡報</vt:lpstr>
      <vt:lpstr>imageio</vt:lpstr>
      <vt:lpstr>PowerPoint 簡報</vt:lpstr>
      <vt:lpstr>PowerPoint 簡報</vt:lpstr>
      <vt:lpstr>PowerPoint 簡報</vt:lpstr>
      <vt:lpstr>圖像分類Image Classification</vt:lpstr>
      <vt:lpstr>Object Detection</vt:lpstr>
      <vt:lpstr>常用資料集</vt:lpstr>
      <vt:lpstr>PowerPoint 簡報</vt:lpstr>
      <vt:lpstr>評價指標</vt:lpstr>
      <vt:lpstr>PowerPoint 簡報</vt:lpstr>
      <vt:lpstr>目標偵測領域重要論文</vt:lpstr>
      <vt:lpstr>PowerPoint 簡報</vt:lpstr>
      <vt:lpstr>R-CNN（Region-based Convolutional Neural Network）</vt:lpstr>
      <vt:lpstr>Fast R-CNN</vt:lpstr>
      <vt:lpstr>Faster R-CNN</vt:lpstr>
      <vt:lpstr>PowerPoint 簡報</vt:lpstr>
      <vt:lpstr>CornerNet-Saccade</vt:lpstr>
      <vt:lpstr>Semantic Segmentation</vt:lpstr>
      <vt:lpstr>Fully Convolutional Networks (FCN)</vt:lpstr>
      <vt:lpstr>Instance Segmentation</vt:lpstr>
      <vt:lpstr>Mask R-CNN</vt:lpstr>
      <vt:lpstr>全景分割(2018) Panoptic Segmentation</vt:lpstr>
      <vt:lpstr>PowerPoint 簡報</vt:lpstr>
      <vt:lpstr>全景分割資料庫</vt:lpstr>
      <vt:lpstr>PowerPoint 簡報</vt:lpstr>
      <vt:lpstr>PowerPoint 簡報</vt:lpstr>
      <vt:lpstr>PowerPoint 簡報</vt:lpstr>
      <vt:lpstr>https://arxiv.org/abs/2003.12805</vt:lpstr>
      <vt:lpstr>https://arxiv.org/abs/1910.10958</vt:lpstr>
      <vt:lpstr>DLMD technique</vt:lpstr>
      <vt:lpstr>PowerPoint 簡報</vt:lpstr>
      <vt:lpstr>PowerPoint 簡報</vt:lpstr>
      <vt:lpstr>PowerPoint 簡報</vt:lpstr>
      <vt:lpstr>Transfer Learning</vt:lpstr>
      <vt:lpstr>Object Detection</vt:lpstr>
      <vt:lpstr>Image segmentation using a modified U-Net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108年度委外人才培訓 專案計畫書</dc:title>
  <dc:creator>TB</dc:creator>
  <cp:lastModifiedBy>user</cp:lastModifiedBy>
  <cp:revision>95</cp:revision>
  <dcterms:created xsi:type="dcterms:W3CDTF">2019-02-25T12:54:48Z</dcterms:created>
  <dcterms:modified xsi:type="dcterms:W3CDTF">2023-04-14T02:55:53Z</dcterms:modified>
</cp:coreProperties>
</file>